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0" r:id="rId2"/>
  </p:sldMasterIdLst>
  <p:notesMasterIdLst>
    <p:notesMasterId r:id="rId12"/>
  </p:notesMasterIdLst>
  <p:handoutMasterIdLst>
    <p:handoutMasterId r:id="rId13"/>
  </p:handoutMasterIdLst>
  <p:sldIdLst>
    <p:sldId id="373" r:id="rId3"/>
    <p:sldId id="374" r:id="rId4"/>
    <p:sldId id="414" r:id="rId5"/>
    <p:sldId id="4435" r:id="rId6"/>
    <p:sldId id="4436" r:id="rId7"/>
    <p:sldId id="380" r:id="rId8"/>
    <p:sldId id="4437" r:id="rId9"/>
    <p:sldId id="4438" r:id="rId10"/>
    <p:sldId id="350"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Malini Eliatamby" initials="DME" lastIdx="29" clrIdx="0">
    <p:extLst>
      <p:ext uri="{19B8F6BF-5375-455C-9EA6-DF929625EA0E}">
        <p15:presenceInfo xmlns:p15="http://schemas.microsoft.com/office/powerpoint/2012/main" userId="S::malini.eliatamby@inceif.org::eb2f992a-5815-4ec7-abc9-f57a3d73cd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D5CC"/>
    <a:srgbClr val="98DC55"/>
    <a:srgbClr val="A7D404"/>
    <a:srgbClr val="B7E3F4"/>
    <a:srgbClr val="FFFEBF"/>
    <a:srgbClr val="E97720"/>
    <a:srgbClr val="296BA7"/>
    <a:srgbClr val="A5D400"/>
    <a:srgbClr val="39C5AE"/>
    <a:srgbClr val="FFD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526" autoAdjust="0"/>
    <p:restoredTop sz="79140" autoAdjust="0"/>
  </p:normalViewPr>
  <p:slideViewPr>
    <p:cSldViewPr>
      <p:cViewPr varScale="1">
        <p:scale>
          <a:sx n="75" d="100"/>
          <a:sy n="75" d="100"/>
        </p:scale>
        <p:origin x="184" y="968"/>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 d="1"/>
        <a:sy n="1" d="1"/>
      </p:scale>
      <p:origin x="0" y="0"/>
    </p:cViewPr>
  </p:sorterViewPr>
  <p:notesViewPr>
    <p:cSldViewPr snapToGrid="0" snapToObjects="1">
      <p:cViewPr varScale="1">
        <p:scale>
          <a:sx n="78" d="100"/>
          <a:sy n="78" d="100"/>
        </p:scale>
        <p:origin x="4096" y="16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A2D3C-5735-4E35-9679-01560FFBFA14}"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7F70A0E8-AC2E-4A70-A65B-4F8BA76027FE}">
      <dgm:prSet/>
      <dgm:spPr/>
      <dgm:t>
        <a:bodyPr/>
        <a:lstStyle/>
        <a:p>
          <a:r>
            <a:rPr lang="en-US" dirty="0"/>
            <a:t>Introduction</a:t>
          </a:r>
        </a:p>
      </dgm:t>
    </dgm:pt>
    <dgm:pt modelId="{CDCDBD80-4778-41CC-A0FE-ACC6409025C0}" type="parTrans" cxnId="{2C7E98AE-4100-4AF3-B433-02F657BAA30A}">
      <dgm:prSet/>
      <dgm:spPr/>
      <dgm:t>
        <a:bodyPr/>
        <a:lstStyle/>
        <a:p>
          <a:endParaRPr lang="en-US"/>
        </a:p>
      </dgm:t>
    </dgm:pt>
    <dgm:pt modelId="{E6A5BF69-434A-4946-94B2-5D1D9D2ACF1F}" type="sibTrans" cxnId="{2C7E98AE-4100-4AF3-B433-02F657BAA30A}">
      <dgm:prSet/>
      <dgm:spPr/>
      <dgm:t>
        <a:bodyPr/>
        <a:lstStyle/>
        <a:p>
          <a:endParaRPr lang="en-US"/>
        </a:p>
      </dgm:t>
    </dgm:pt>
    <dgm:pt modelId="{E7E7D442-05F5-45BE-A9EB-28BAA4F2C1C6}">
      <dgm:prSet/>
      <dgm:spPr/>
      <dgm:t>
        <a:bodyPr/>
        <a:lstStyle/>
        <a:p>
          <a:r>
            <a:rPr lang="en-US" dirty="0"/>
            <a:t>Critical Success Factors for Takaful</a:t>
          </a:r>
        </a:p>
      </dgm:t>
    </dgm:pt>
    <dgm:pt modelId="{CD99D6F8-658C-4C91-BA8B-4245F352DB6C}" type="parTrans" cxnId="{021C52F5-2029-4E6C-816B-2C4415C588BE}">
      <dgm:prSet/>
      <dgm:spPr/>
      <dgm:t>
        <a:bodyPr/>
        <a:lstStyle/>
        <a:p>
          <a:endParaRPr lang="en-US"/>
        </a:p>
      </dgm:t>
    </dgm:pt>
    <dgm:pt modelId="{7C9B14DB-8C7F-4B12-8998-CBCF069CC408}" type="sibTrans" cxnId="{021C52F5-2029-4E6C-816B-2C4415C588BE}">
      <dgm:prSet/>
      <dgm:spPr/>
      <dgm:t>
        <a:bodyPr/>
        <a:lstStyle/>
        <a:p>
          <a:endParaRPr lang="en-US"/>
        </a:p>
      </dgm:t>
    </dgm:pt>
    <dgm:pt modelId="{2733B35D-DB26-4865-BB4A-5EEB53E5E38B}">
      <dgm:prSet/>
      <dgm:spPr/>
      <dgm:t>
        <a:bodyPr/>
        <a:lstStyle/>
        <a:p>
          <a:pPr rtl="0"/>
          <a:r>
            <a:rPr lang="en-US" dirty="0"/>
            <a:t>The Need for Research-based Innovation</a:t>
          </a:r>
        </a:p>
      </dgm:t>
    </dgm:pt>
    <dgm:pt modelId="{CD0821BF-C41F-4449-9B27-A7FF36760BDB}" type="parTrans" cxnId="{8A4F56B6-B388-49E5-9C25-29B8AC4F3ED4}">
      <dgm:prSet/>
      <dgm:spPr/>
      <dgm:t>
        <a:bodyPr/>
        <a:lstStyle/>
        <a:p>
          <a:endParaRPr lang="en-US"/>
        </a:p>
      </dgm:t>
    </dgm:pt>
    <dgm:pt modelId="{E85E1251-C9D7-491D-ABAD-FAD8DAC92868}" type="sibTrans" cxnId="{8A4F56B6-B388-49E5-9C25-29B8AC4F3ED4}">
      <dgm:prSet/>
      <dgm:spPr/>
      <dgm:t>
        <a:bodyPr/>
        <a:lstStyle/>
        <a:p>
          <a:endParaRPr lang="en-US"/>
        </a:p>
      </dgm:t>
    </dgm:pt>
    <dgm:pt modelId="{BEB73C89-339C-4D42-ACAE-0A240ED1055D}" type="pres">
      <dgm:prSet presAssocID="{E0FA2D3C-5735-4E35-9679-01560FFBFA14}" presName="outerComposite" presStyleCnt="0">
        <dgm:presLayoutVars>
          <dgm:chMax val="5"/>
          <dgm:dir/>
          <dgm:resizeHandles val="exact"/>
        </dgm:presLayoutVars>
      </dgm:prSet>
      <dgm:spPr/>
    </dgm:pt>
    <dgm:pt modelId="{9D222FBF-AE90-3345-97A8-CFCE5F8E91F0}" type="pres">
      <dgm:prSet presAssocID="{E0FA2D3C-5735-4E35-9679-01560FFBFA14}" presName="dummyMaxCanvas" presStyleCnt="0">
        <dgm:presLayoutVars/>
      </dgm:prSet>
      <dgm:spPr/>
    </dgm:pt>
    <dgm:pt modelId="{6AE81DC3-0ABD-EB4D-B6F5-9EA9FE850B72}" type="pres">
      <dgm:prSet presAssocID="{E0FA2D3C-5735-4E35-9679-01560FFBFA14}" presName="ThreeNodes_1" presStyleLbl="node1" presStyleIdx="0" presStyleCnt="3">
        <dgm:presLayoutVars>
          <dgm:bulletEnabled val="1"/>
        </dgm:presLayoutVars>
      </dgm:prSet>
      <dgm:spPr/>
    </dgm:pt>
    <dgm:pt modelId="{EEDA8D03-5E11-1744-8238-7C37B35DA8FB}" type="pres">
      <dgm:prSet presAssocID="{E0FA2D3C-5735-4E35-9679-01560FFBFA14}" presName="ThreeNodes_2" presStyleLbl="node1" presStyleIdx="1" presStyleCnt="3">
        <dgm:presLayoutVars>
          <dgm:bulletEnabled val="1"/>
        </dgm:presLayoutVars>
      </dgm:prSet>
      <dgm:spPr/>
    </dgm:pt>
    <dgm:pt modelId="{67DE28C1-F0EE-E04F-9BAD-E5A866117420}" type="pres">
      <dgm:prSet presAssocID="{E0FA2D3C-5735-4E35-9679-01560FFBFA14}" presName="ThreeNodes_3" presStyleLbl="node1" presStyleIdx="2" presStyleCnt="3">
        <dgm:presLayoutVars>
          <dgm:bulletEnabled val="1"/>
        </dgm:presLayoutVars>
      </dgm:prSet>
      <dgm:spPr/>
    </dgm:pt>
    <dgm:pt modelId="{B177C892-5248-8C4F-A29C-A8CE75F5E11C}" type="pres">
      <dgm:prSet presAssocID="{E0FA2D3C-5735-4E35-9679-01560FFBFA14}" presName="ThreeConn_1-2" presStyleLbl="fgAccFollowNode1" presStyleIdx="0" presStyleCnt="2">
        <dgm:presLayoutVars>
          <dgm:bulletEnabled val="1"/>
        </dgm:presLayoutVars>
      </dgm:prSet>
      <dgm:spPr/>
    </dgm:pt>
    <dgm:pt modelId="{AD2CC842-9258-864C-92AD-A11B0F283317}" type="pres">
      <dgm:prSet presAssocID="{E0FA2D3C-5735-4E35-9679-01560FFBFA14}" presName="ThreeConn_2-3" presStyleLbl="fgAccFollowNode1" presStyleIdx="1" presStyleCnt="2">
        <dgm:presLayoutVars>
          <dgm:bulletEnabled val="1"/>
        </dgm:presLayoutVars>
      </dgm:prSet>
      <dgm:spPr/>
    </dgm:pt>
    <dgm:pt modelId="{D87910A1-4281-C44A-9DB6-CC281CB2DCF3}" type="pres">
      <dgm:prSet presAssocID="{E0FA2D3C-5735-4E35-9679-01560FFBFA14}" presName="ThreeNodes_1_text" presStyleLbl="node1" presStyleIdx="2" presStyleCnt="3">
        <dgm:presLayoutVars>
          <dgm:bulletEnabled val="1"/>
        </dgm:presLayoutVars>
      </dgm:prSet>
      <dgm:spPr/>
    </dgm:pt>
    <dgm:pt modelId="{F99A9F6C-A830-E745-BEC9-8CE3C8C92B06}" type="pres">
      <dgm:prSet presAssocID="{E0FA2D3C-5735-4E35-9679-01560FFBFA14}" presName="ThreeNodes_2_text" presStyleLbl="node1" presStyleIdx="2" presStyleCnt="3">
        <dgm:presLayoutVars>
          <dgm:bulletEnabled val="1"/>
        </dgm:presLayoutVars>
      </dgm:prSet>
      <dgm:spPr/>
    </dgm:pt>
    <dgm:pt modelId="{3F46F2E5-930A-3649-98CE-F86C9B296EEF}" type="pres">
      <dgm:prSet presAssocID="{E0FA2D3C-5735-4E35-9679-01560FFBFA14}" presName="ThreeNodes_3_text" presStyleLbl="node1" presStyleIdx="2" presStyleCnt="3">
        <dgm:presLayoutVars>
          <dgm:bulletEnabled val="1"/>
        </dgm:presLayoutVars>
      </dgm:prSet>
      <dgm:spPr/>
    </dgm:pt>
  </dgm:ptLst>
  <dgm:cxnLst>
    <dgm:cxn modelId="{8AF47725-0EC4-0E40-85E4-AE0369813617}" type="presOf" srcId="{E7E7D442-05F5-45BE-A9EB-28BAA4F2C1C6}" destId="{F99A9F6C-A830-E745-BEC9-8CE3C8C92B06}" srcOrd="1" destOrd="0" presId="urn:microsoft.com/office/officeart/2005/8/layout/vProcess5"/>
    <dgm:cxn modelId="{FEF3BB53-0356-8B40-91CD-E5AB29780EB5}" type="presOf" srcId="{E6A5BF69-434A-4946-94B2-5D1D9D2ACF1F}" destId="{B177C892-5248-8C4F-A29C-A8CE75F5E11C}" srcOrd="0" destOrd="0" presId="urn:microsoft.com/office/officeart/2005/8/layout/vProcess5"/>
    <dgm:cxn modelId="{25E5E65F-9725-7B48-AC49-67CBCE2CA8D8}" type="presOf" srcId="{2733B35D-DB26-4865-BB4A-5EEB53E5E38B}" destId="{67DE28C1-F0EE-E04F-9BAD-E5A866117420}" srcOrd="0" destOrd="0" presId="urn:microsoft.com/office/officeart/2005/8/layout/vProcess5"/>
    <dgm:cxn modelId="{8BA1C372-88D0-7341-B51C-25C09CF0A456}" type="presOf" srcId="{2733B35D-DB26-4865-BB4A-5EEB53E5E38B}" destId="{3F46F2E5-930A-3649-98CE-F86C9B296EEF}" srcOrd="1" destOrd="0" presId="urn:microsoft.com/office/officeart/2005/8/layout/vProcess5"/>
    <dgm:cxn modelId="{47786C85-DCA8-F947-9CCF-9251EE736F85}" type="presOf" srcId="{7C9B14DB-8C7F-4B12-8998-CBCF069CC408}" destId="{AD2CC842-9258-864C-92AD-A11B0F283317}" srcOrd="0" destOrd="0" presId="urn:microsoft.com/office/officeart/2005/8/layout/vProcess5"/>
    <dgm:cxn modelId="{0273BBA6-5DEF-0144-A878-66C3ECE62C73}" type="presOf" srcId="{7F70A0E8-AC2E-4A70-A65B-4F8BA76027FE}" destId="{6AE81DC3-0ABD-EB4D-B6F5-9EA9FE850B72}" srcOrd="0" destOrd="0" presId="urn:microsoft.com/office/officeart/2005/8/layout/vProcess5"/>
    <dgm:cxn modelId="{2C7E98AE-4100-4AF3-B433-02F657BAA30A}" srcId="{E0FA2D3C-5735-4E35-9679-01560FFBFA14}" destId="{7F70A0E8-AC2E-4A70-A65B-4F8BA76027FE}" srcOrd="0" destOrd="0" parTransId="{CDCDBD80-4778-41CC-A0FE-ACC6409025C0}" sibTransId="{E6A5BF69-434A-4946-94B2-5D1D9D2ACF1F}"/>
    <dgm:cxn modelId="{8A4F56B6-B388-49E5-9C25-29B8AC4F3ED4}" srcId="{E0FA2D3C-5735-4E35-9679-01560FFBFA14}" destId="{2733B35D-DB26-4865-BB4A-5EEB53E5E38B}" srcOrd="2" destOrd="0" parTransId="{CD0821BF-C41F-4449-9B27-A7FF36760BDB}" sibTransId="{E85E1251-C9D7-491D-ABAD-FAD8DAC92868}"/>
    <dgm:cxn modelId="{EF5310C6-B898-9D43-9A0A-9D4C3167270C}" type="presOf" srcId="{E7E7D442-05F5-45BE-A9EB-28BAA4F2C1C6}" destId="{EEDA8D03-5E11-1744-8238-7C37B35DA8FB}" srcOrd="0" destOrd="0" presId="urn:microsoft.com/office/officeart/2005/8/layout/vProcess5"/>
    <dgm:cxn modelId="{9D2ED1F2-15DE-8545-BC70-FA28009CF045}" type="presOf" srcId="{7F70A0E8-AC2E-4A70-A65B-4F8BA76027FE}" destId="{D87910A1-4281-C44A-9DB6-CC281CB2DCF3}" srcOrd="1" destOrd="0" presId="urn:microsoft.com/office/officeart/2005/8/layout/vProcess5"/>
    <dgm:cxn modelId="{021C52F5-2029-4E6C-816B-2C4415C588BE}" srcId="{E0FA2D3C-5735-4E35-9679-01560FFBFA14}" destId="{E7E7D442-05F5-45BE-A9EB-28BAA4F2C1C6}" srcOrd="1" destOrd="0" parTransId="{CD99D6F8-658C-4C91-BA8B-4245F352DB6C}" sibTransId="{7C9B14DB-8C7F-4B12-8998-CBCF069CC408}"/>
    <dgm:cxn modelId="{A13570F7-295C-EB45-B7C3-A4B17DD75EB7}" type="presOf" srcId="{E0FA2D3C-5735-4E35-9679-01560FFBFA14}" destId="{BEB73C89-339C-4D42-ACAE-0A240ED1055D}" srcOrd="0" destOrd="0" presId="urn:microsoft.com/office/officeart/2005/8/layout/vProcess5"/>
    <dgm:cxn modelId="{A036A461-8564-9B4A-8BA0-AA66A08514F4}" type="presParOf" srcId="{BEB73C89-339C-4D42-ACAE-0A240ED1055D}" destId="{9D222FBF-AE90-3345-97A8-CFCE5F8E91F0}" srcOrd="0" destOrd="0" presId="urn:microsoft.com/office/officeart/2005/8/layout/vProcess5"/>
    <dgm:cxn modelId="{AECB56FE-C4CB-5745-918E-317F92380344}" type="presParOf" srcId="{BEB73C89-339C-4D42-ACAE-0A240ED1055D}" destId="{6AE81DC3-0ABD-EB4D-B6F5-9EA9FE850B72}" srcOrd="1" destOrd="0" presId="urn:microsoft.com/office/officeart/2005/8/layout/vProcess5"/>
    <dgm:cxn modelId="{82DD866B-6767-B049-85CC-4D0A22E4A994}" type="presParOf" srcId="{BEB73C89-339C-4D42-ACAE-0A240ED1055D}" destId="{EEDA8D03-5E11-1744-8238-7C37B35DA8FB}" srcOrd="2" destOrd="0" presId="urn:microsoft.com/office/officeart/2005/8/layout/vProcess5"/>
    <dgm:cxn modelId="{491F1071-384D-1D40-AF60-CD7E00AC7664}" type="presParOf" srcId="{BEB73C89-339C-4D42-ACAE-0A240ED1055D}" destId="{67DE28C1-F0EE-E04F-9BAD-E5A866117420}" srcOrd="3" destOrd="0" presId="urn:microsoft.com/office/officeart/2005/8/layout/vProcess5"/>
    <dgm:cxn modelId="{8FD8D8DB-291D-3B49-97D6-866C101A37B1}" type="presParOf" srcId="{BEB73C89-339C-4D42-ACAE-0A240ED1055D}" destId="{B177C892-5248-8C4F-A29C-A8CE75F5E11C}" srcOrd="4" destOrd="0" presId="urn:microsoft.com/office/officeart/2005/8/layout/vProcess5"/>
    <dgm:cxn modelId="{38A1A483-7B0E-5645-A9FB-CC109FF66773}" type="presParOf" srcId="{BEB73C89-339C-4D42-ACAE-0A240ED1055D}" destId="{AD2CC842-9258-864C-92AD-A11B0F283317}" srcOrd="5" destOrd="0" presId="urn:microsoft.com/office/officeart/2005/8/layout/vProcess5"/>
    <dgm:cxn modelId="{F6565901-267A-BA42-BA60-4E5B0F613A9B}" type="presParOf" srcId="{BEB73C89-339C-4D42-ACAE-0A240ED1055D}" destId="{D87910A1-4281-C44A-9DB6-CC281CB2DCF3}" srcOrd="6" destOrd="0" presId="urn:microsoft.com/office/officeart/2005/8/layout/vProcess5"/>
    <dgm:cxn modelId="{4D7F77E9-5BE3-074F-A171-F40BCC57C848}" type="presParOf" srcId="{BEB73C89-339C-4D42-ACAE-0A240ED1055D}" destId="{F99A9F6C-A830-E745-BEC9-8CE3C8C92B06}" srcOrd="7" destOrd="0" presId="urn:microsoft.com/office/officeart/2005/8/layout/vProcess5"/>
    <dgm:cxn modelId="{920D3636-46B9-FC45-B4E0-DA8C5C4704B5}" type="presParOf" srcId="{BEB73C89-339C-4D42-ACAE-0A240ED1055D}" destId="{3F46F2E5-930A-3649-98CE-F86C9B296EE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81DC3-0ABD-EB4D-B6F5-9EA9FE850B72}">
      <dsp:nvSpPr>
        <dsp:cNvPr id="0" name=""/>
        <dsp:cNvSpPr/>
      </dsp:nvSpPr>
      <dsp:spPr>
        <a:xfrm>
          <a:off x="0" y="0"/>
          <a:ext cx="8733666" cy="112337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Introduction</a:t>
          </a:r>
        </a:p>
      </dsp:txBody>
      <dsp:txXfrm>
        <a:off x="32903" y="32903"/>
        <a:ext cx="7521456" cy="1057569"/>
      </dsp:txXfrm>
    </dsp:sp>
    <dsp:sp modelId="{EEDA8D03-5E11-1744-8238-7C37B35DA8FB}">
      <dsp:nvSpPr>
        <dsp:cNvPr id="0" name=""/>
        <dsp:cNvSpPr/>
      </dsp:nvSpPr>
      <dsp:spPr>
        <a:xfrm>
          <a:off x="770617" y="1310604"/>
          <a:ext cx="8733666" cy="112337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Critical Success Factors for Takaful</a:t>
          </a:r>
        </a:p>
      </dsp:txBody>
      <dsp:txXfrm>
        <a:off x="803520" y="1343507"/>
        <a:ext cx="7167048" cy="1057569"/>
      </dsp:txXfrm>
    </dsp:sp>
    <dsp:sp modelId="{67DE28C1-F0EE-E04F-9BAD-E5A866117420}">
      <dsp:nvSpPr>
        <dsp:cNvPr id="0" name=""/>
        <dsp:cNvSpPr/>
      </dsp:nvSpPr>
      <dsp:spPr>
        <a:xfrm>
          <a:off x="1541235" y="2621209"/>
          <a:ext cx="8733666" cy="112337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dirty="0"/>
            <a:t>The Need for Research-based Innovation</a:t>
          </a:r>
        </a:p>
      </dsp:txBody>
      <dsp:txXfrm>
        <a:off x="1574138" y="2654112"/>
        <a:ext cx="7167048" cy="1057569"/>
      </dsp:txXfrm>
    </dsp:sp>
    <dsp:sp modelId="{B177C892-5248-8C4F-A29C-A8CE75F5E11C}">
      <dsp:nvSpPr>
        <dsp:cNvPr id="0" name=""/>
        <dsp:cNvSpPr/>
      </dsp:nvSpPr>
      <dsp:spPr>
        <a:xfrm>
          <a:off x="8003472" y="851893"/>
          <a:ext cx="730194" cy="730194"/>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167766" y="851893"/>
        <a:ext cx="401606" cy="549471"/>
      </dsp:txXfrm>
    </dsp:sp>
    <dsp:sp modelId="{AD2CC842-9258-864C-92AD-A11B0F283317}">
      <dsp:nvSpPr>
        <dsp:cNvPr id="0" name=""/>
        <dsp:cNvSpPr/>
      </dsp:nvSpPr>
      <dsp:spPr>
        <a:xfrm>
          <a:off x="8774090" y="2155008"/>
          <a:ext cx="730194" cy="730194"/>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938384" y="2155008"/>
        <a:ext cx="401606" cy="54947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D033B2E-24F3-4E0D-9BB5-03CFD255ABA2}" type="datetimeFigureOut">
              <a:rPr lang="en-MY" smtClean="0"/>
              <a:t>18/03/2021</a:t>
            </a:fld>
            <a:endParaRPr lang="en-MY"/>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2B4F1FE-FDA7-4654-9FEF-8A1F7D5D9C7F}" type="slidenum">
              <a:rPr lang="en-MY" smtClean="0"/>
              <a:t>‹#›</a:t>
            </a:fld>
            <a:endParaRPr lang="en-MY"/>
          </a:p>
        </p:txBody>
      </p:sp>
    </p:spTree>
    <p:extLst>
      <p:ext uri="{BB962C8B-B14F-4D97-AF65-F5344CB8AC3E}">
        <p14:creationId xmlns:p14="http://schemas.microsoft.com/office/powerpoint/2010/main" val="3393980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D1880F-882C-43EF-BEAE-1117B90E7C39}" type="datetimeFigureOut">
              <a:rPr lang="en-GB" smtClean="0"/>
              <a:pPr/>
              <a:t>18/03/2021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169124E-5642-4143-B162-11711FC6A48F}" type="slidenum">
              <a:rPr lang="en-GB" smtClean="0"/>
              <a:pPr/>
              <a:t>‹#›</a:t>
            </a:fld>
            <a:endParaRPr lang="en-GB"/>
          </a:p>
        </p:txBody>
      </p:sp>
    </p:spTree>
    <p:extLst>
      <p:ext uri="{BB962C8B-B14F-4D97-AF65-F5344CB8AC3E}">
        <p14:creationId xmlns:p14="http://schemas.microsoft.com/office/powerpoint/2010/main" val="311148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69124E-5642-4143-B162-11711FC6A48F}" type="slidenum">
              <a:rPr lang="en-GB" smtClean="0"/>
              <a:pPr/>
              <a:t>1</a:t>
            </a:fld>
            <a:endParaRPr lang="en-GB"/>
          </a:p>
        </p:txBody>
      </p:sp>
    </p:spTree>
    <p:extLst>
      <p:ext uri="{BB962C8B-B14F-4D97-AF65-F5344CB8AC3E}">
        <p14:creationId xmlns:p14="http://schemas.microsoft.com/office/powerpoint/2010/main" val="61173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MY" dirty="0"/>
            </a:br>
            <a:r>
              <a:rPr lang="en-MY" dirty="0"/>
              <a:t>Mr. </a:t>
            </a:r>
            <a:r>
              <a:rPr lang="en-MY" dirty="0" err="1"/>
              <a:t>Ventje</a:t>
            </a:r>
            <a:r>
              <a:rPr lang="en-MY" dirty="0"/>
              <a:t> </a:t>
            </a:r>
            <a:r>
              <a:rPr lang="en-MY" dirty="0" err="1"/>
              <a:t>Rahardjo</a:t>
            </a:r>
            <a:r>
              <a:rPr lang="en-MY" dirty="0"/>
              <a:t> </a:t>
            </a:r>
            <a:r>
              <a:rPr lang="en-MY" i="1" dirty="0"/>
              <a:t>(Executive Director, KNEKS)</a:t>
            </a:r>
          </a:p>
          <a:p>
            <a:r>
              <a:rPr lang="en-MY" dirty="0"/>
              <a:t>Senior officials from participating agencies </a:t>
            </a:r>
          </a:p>
          <a:p>
            <a:r>
              <a:rPr lang="en-MY" dirty="0"/>
              <a:t>Fellow Speakers: </a:t>
            </a:r>
          </a:p>
          <a:p>
            <a:r>
              <a:rPr lang="en-MY" dirty="0"/>
              <a:t>Brothers &amp; sisters</a:t>
            </a:r>
          </a:p>
          <a:p>
            <a:endParaRPr lang="en-MY" dirty="0"/>
          </a:p>
          <a:p>
            <a:r>
              <a:rPr lang="en-MY" dirty="0" err="1"/>
              <a:t>Assalam</a:t>
            </a:r>
            <a:r>
              <a:rPr lang="en-MY" dirty="0"/>
              <a:t>.</a:t>
            </a:r>
          </a:p>
          <a:p>
            <a:endParaRPr lang="en-MY" dirty="0"/>
          </a:p>
          <a:p>
            <a:r>
              <a:rPr lang="en-US" dirty="0"/>
              <a:t>Thank you  for inviting me to share my thoughts on the webinar topic </a:t>
            </a:r>
            <a:r>
              <a:rPr lang="en-MY" b="1" dirty="0"/>
              <a:t>The importance of research in supporting current development of Islamic economy. </a:t>
            </a:r>
          </a:p>
          <a:p>
            <a:endParaRPr lang="en-MY" b="1" dirty="0"/>
          </a:p>
          <a:p>
            <a:r>
              <a:rPr lang="en-MY" dirty="0"/>
              <a:t>Congratulate the members for </a:t>
            </a:r>
            <a:r>
              <a:rPr lang="en-MY"/>
              <a:t>signing the MOU </a:t>
            </a:r>
            <a:r>
              <a:rPr lang="en-MY" b="1" dirty="0"/>
              <a:t>to organize the 13</a:t>
            </a:r>
            <a:r>
              <a:rPr lang="en-MY" b="1" baseline="30000" dirty="0"/>
              <a:t>th</a:t>
            </a:r>
            <a:r>
              <a:rPr lang="en-MY" b="1" dirty="0"/>
              <a:t> IE conference</a:t>
            </a:r>
          </a:p>
          <a:p>
            <a:endParaRPr lang="en-MY" dirty="0"/>
          </a:p>
          <a:p>
            <a:r>
              <a:rPr lang="en-MY" dirty="0"/>
              <a:t> My topic this afternoon will not cover the areas of research of Islamic Economy but rather the method of how research and innovation in IE should be organised so that we have impactful applied research for the country’s development. The areas of research will be covered by my colleagues here</a:t>
            </a:r>
          </a:p>
          <a:p>
            <a:br>
              <a:rPr lang="en-MY" dirty="0"/>
            </a:br>
            <a:endParaRPr lang="en-MY" dirty="0"/>
          </a:p>
          <a:p>
            <a:endParaRPr lang="en-MY" dirty="0"/>
          </a:p>
          <a:p>
            <a:endParaRPr lang="en-US" dirty="0"/>
          </a:p>
        </p:txBody>
      </p:sp>
      <p:sp>
        <p:nvSpPr>
          <p:cNvPr id="4" name="Slide Number Placeholder 3"/>
          <p:cNvSpPr>
            <a:spLocks noGrp="1"/>
          </p:cNvSpPr>
          <p:nvPr>
            <p:ph type="sldNum" sz="quarter" idx="5"/>
          </p:nvPr>
        </p:nvSpPr>
        <p:spPr/>
        <p:txBody>
          <a:bodyPr/>
          <a:lstStyle/>
          <a:p>
            <a:fld id="{9169124E-5642-4143-B162-11711FC6A48F}" type="slidenum">
              <a:rPr lang="en-GB" smtClean="0"/>
              <a:pPr/>
              <a:t>3</a:t>
            </a:fld>
            <a:endParaRPr lang="en-GB"/>
          </a:p>
        </p:txBody>
      </p:sp>
    </p:spTree>
    <p:extLst>
      <p:ext uri="{BB962C8B-B14F-4D97-AF65-F5344CB8AC3E}">
        <p14:creationId xmlns:p14="http://schemas.microsoft.com/office/powerpoint/2010/main" val="95378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169124E-5642-4143-B162-11711FC6A48F}" type="slidenum">
              <a:rPr lang="en-GB" smtClean="0"/>
              <a:pPr/>
              <a:t>9</a:t>
            </a:fld>
            <a:endParaRPr lang="en-GB"/>
          </a:p>
        </p:txBody>
      </p:sp>
    </p:spTree>
    <p:extLst>
      <p:ext uri="{BB962C8B-B14F-4D97-AF65-F5344CB8AC3E}">
        <p14:creationId xmlns:p14="http://schemas.microsoft.com/office/powerpoint/2010/main" val="2573784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with sub-title">
    <p:spTree>
      <p:nvGrpSpPr>
        <p:cNvPr id="1" name=""/>
        <p:cNvGrpSpPr/>
        <p:nvPr/>
      </p:nvGrpSpPr>
      <p:grpSpPr>
        <a:xfrm>
          <a:off x="0" y="0"/>
          <a:ext cx="0" cy="0"/>
          <a:chOff x="0" y="0"/>
          <a:chExt cx="0" cy="0"/>
        </a:xfrm>
      </p:grpSpPr>
      <p:cxnSp>
        <p:nvCxnSpPr>
          <p:cNvPr id="11" name="Straight Connector 10"/>
          <p:cNvCxnSpPr/>
          <p:nvPr userDrawn="1"/>
        </p:nvCxnSpPr>
        <p:spPr>
          <a:xfrm>
            <a:off x="-3456" y="2284074"/>
            <a:ext cx="12200333" cy="0"/>
          </a:xfrm>
          <a:prstGeom prst="line">
            <a:avLst/>
          </a:prstGeom>
          <a:ln w="28575">
            <a:solidFill>
              <a:srgbClr val="00A5DA"/>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a:xfrm>
            <a:off x="1670545" y="6356355"/>
            <a:ext cx="6058859" cy="365125"/>
          </a:xfrm>
          <a:prstGeom prst="rect">
            <a:avLst/>
          </a:prstGeom>
        </p:spPr>
        <p:txBody>
          <a:bodyPr/>
          <a:lstStyle/>
          <a:p>
            <a:r>
              <a:rPr lang="en-GB"/>
              <a:t>Brand Manual</a:t>
            </a:r>
            <a:endParaRPr lang="en-GB" dirty="0"/>
          </a:p>
        </p:txBody>
      </p:sp>
      <p:sp>
        <p:nvSpPr>
          <p:cNvPr id="2" name="Title 1"/>
          <p:cNvSpPr>
            <a:spLocks noGrp="1"/>
          </p:cNvSpPr>
          <p:nvPr>
            <p:ph type="title" hasCustomPrompt="1"/>
          </p:nvPr>
        </p:nvSpPr>
        <p:spPr>
          <a:xfrm>
            <a:off x="610311" y="2983057"/>
            <a:ext cx="10972800" cy="432000"/>
          </a:xfrm>
        </p:spPr>
        <p:txBody>
          <a:bodyPr/>
          <a:lstStyle>
            <a:lvl1pPr algn="ctr">
              <a:defRPr/>
            </a:lvl1pPr>
          </a:lstStyle>
          <a:p>
            <a:r>
              <a:rPr lang="en-US" dirty="0"/>
              <a:t>Type title here (Myriad Pro 24pt)</a:t>
            </a:r>
            <a:endParaRPr lang="en-GB" dirty="0"/>
          </a:p>
        </p:txBody>
      </p:sp>
      <p:sp>
        <p:nvSpPr>
          <p:cNvPr id="5" name="Text Placeholder 4"/>
          <p:cNvSpPr>
            <a:spLocks noGrp="1"/>
          </p:cNvSpPr>
          <p:nvPr>
            <p:ph type="body" sz="quarter" idx="3" hasCustomPrompt="1"/>
          </p:nvPr>
        </p:nvSpPr>
        <p:spPr>
          <a:xfrm>
            <a:off x="610311" y="3424021"/>
            <a:ext cx="10972800" cy="432000"/>
          </a:xfrm>
        </p:spPr>
        <p:txBody>
          <a:bodyPr anchor="ctr">
            <a:noAutofit/>
          </a:bodyPr>
          <a:lstStyle>
            <a:lvl1pPr marL="0" indent="0" algn="ctr">
              <a:buNone/>
              <a:defRPr sz="2400" b="0">
                <a:solidFill>
                  <a:schemeClr val="tx1"/>
                </a:solidFill>
                <a:latin typeface="Myriad Pro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sub-title here (Myriad Pro 14pt Light)</a:t>
            </a:r>
          </a:p>
        </p:txBody>
      </p:sp>
      <p:sp>
        <p:nvSpPr>
          <p:cNvPr id="9" name="Slide Number Placeholder 8"/>
          <p:cNvSpPr>
            <a:spLocks noGrp="1"/>
          </p:cNvSpPr>
          <p:nvPr>
            <p:ph type="sldNum" sz="quarter" idx="12"/>
          </p:nvPr>
        </p:nvSpPr>
        <p:spPr>
          <a:xfrm>
            <a:off x="8737600" y="6356355"/>
            <a:ext cx="2844800" cy="365125"/>
          </a:xfrm>
          <a:prstGeom prst="rect">
            <a:avLst/>
          </a:prstGeom>
        </p:spPr>
        <p:txBody>
          <a:bodyPr/>
          <a:lstStyle/>
          <a:p>
            <a:fld id="{8F4D090D-EA94-40C4-A53C-A9B462A19CDB}" type="slidenum">
              <a:rPr lang="en-GB" smtClean="0"/>
              <a:pPr/>
              <a:t>‹#›</a:t>
            </a:fld>
            <a:endParaRPr lang="en-GB"/>
          </a:p>
        </p:txBody>
      </p:sp>
      <p:cxnSp>
        <p:nvCxnSpPr>
          <p:cNvPr id="12" name="Straight Connector 11"/>
          <p:cNvCxnSpPr/>
          <p:nvPr userDrawn="1"/>
        </p:nvCxnSpPr>
        <p:spPr>
          <a:xfrm>
            <a:off x="-3456" y="4571500"/>
            <a:ext cx="12200333" cy="0"/>
          </a:xfrm>
          <a:prstGeom prst="line">
            <a:avLst/>
          </a:prstGeom>
          <a:ln w="28575">
            <a:solidFill>
              <a:srgbClr val="00A5DA"/>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2016711" y="5098460"/>
            <a:ext cx="8160000" cy="922828"/>
          </a:xfrm>
        </p:spPr>
        <p:txBody>
          <a:bodyPr anchor="t">
            <a:normAutofit/>
          </a:bodyPr>
          <a:lstStyle>
            <a:lvl1pPr marL="0" indent="0" algn="ctr">
              <a:buNone/>
              <a:defRPr sz="1200" b="0">
                <a:latin typeface="Myriad Pro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venue and date here (Myriad Pro 12pt Light)</a:t>
            </a:r>
          </a:p>
        </p:txBody>
      </p:sp>
      <p:sp>
        <p:nvSpPr>
          <p:cNvPr id="6" name="Content Placeholder 5"/>
          <p:cNvSpPr>
            <a:spLocks noGrp="1"/>
          </p:cNvSpPr>
          <p:nvPr>
            <p:ph sz="quarter" idx="4" hasCustomPrompt="1"/>
          </p:nvPr>
        </p:nvSpPr>
        <p:spPr>
          <a:xfrm>
            <a:off x="2016711" y="4808272"/>
            <a:ext cx="8160000" cy="276912"/>
          </a:xfrm>
        </p:spPr>
        <p:txBody>
          <a:bodyPr>
            <a:normAutofit/>
          </a:bodyPr>
          <a:lstStyle>
            <a:lvl1pPr algn="ctr">
              <a:buNone/>
              <a:defRPr sz="1400" baseline="0"/>
            </a:lvl1pPr>
            <a:lvl2pPr>
              <a:defRPr sz="1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Type name and designation here (Myriad Pro 14pt)</a:t>
            </a:r>
          </a:p>
        </p:txBody>
      </p:sp>
      <p:sp>
        <p:nvSpPr>
          <p:cNvPr id="14" name="Rectangle 13"/>
          <p:cNvSpPr/>
          <p:nvPr userDrawn="1"/>
        </p:nvSpPr>
        <p:spPr>
          <a:xfrm>
            <a:off x="4877" y="6343704"/>
            <a:ext cx="12192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900" dirty="0">
                <a:solidFill>
                  <a:schemeClr val="bg1">
                    <a:lumMod val="65000"/>
                  </a:schemeClr>
                </a:solidFill>
                <a:latin typeface="Myriad Pro" pitchFamily="34" charset="0"/>
              </a:rPr>
              <a:t>© INCEIF 2019</a:t>
            </a:r>
          </a:p>
          <a:p>
            <a:pPr algn="ctr"/>
            <a:r>
              <a:rPr lang="en-US" sz="900" kern="1200" dirty="0">
                <a:solidFill>
                  <a:schemeClr val="bg1">
                    <a:lumMod val="65000"/>
                  </a:schemeClr>
                </a:solidFill>
                <a:latin typeface="+mn-lt"/>
                <a:ea typeface="+mn-ea"/>
                <a:cs typeface="+mn-cs"/>
              </a:rPr>
              <a:t>International Centre for Education in Islamic Finance (INCEIF) (Company No.718736-K)</a:t>
            </a:r>
            <a:endParaRPr lang="ms-MY" sz="900" dirty="0">
              <a:solidFill>
                <a:schemeClr val="bg1">
                  <a:lumMod val="65000"/>
                </a:schemeClr>
              </a:solidFill>
              <a:latin typeface="Myriad Pro" pitchFamily="34" charset="0"/>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0576" y="6309320"/>
            <a:ext cx="669731" cy="491565"/>
          </a:xfrm>
          <a:prstGeom prst="rect">
            <a:avLst/>
          </a:prstGeom>
        </p:spPr>
      </p:pic>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15153" y="6326804"/>
            <a:ext cx="737680" cy="414564"/>
          </a:xfrm>
          <a:prstGeom prst="rect">
            <a:avLst/>
          </a:prstGeom>
        </p:spPr>
      </p:pic>
      <p:pic>
        <p:nvPicPr>
          <p:cNvPr id="24"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4908578" y="719815"/>
            <a:ext cx="2376264" cy="9489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7631" y="6390086"/>
            <a:ext cx="851756" cy="28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82816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2275293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2984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003453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205754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53480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25623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83007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149455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264441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80044" y="2169023"/>
            <a:ext cx="5102357" cy="4065315"/>
          </a:xfrm>
        </p:spPr>
        <p:txBody>
          <a:bodyPr>
            <a:normAutofit/>
          </a:bodyPr>
          <a:lstStyle>
            <a:lvl1pPr>
              <a:defRPr sz="1400" baseline="0">
                <a:latin typeface="Myriad Pro" pitchFamily="34" charset="0"/>
              </a:defRPr>
            </a:lvl1pPr>
            <a:lvl2pPr>
              <a:defRPr sz="1400">
                <a:latin typeface="Myriad Pro" pitchFamily="34" charset="0"/>
              </a:defRPr>
            </a:lvl2pPr>
            <a:lvl3pPr>
              <a:defRPr sz="1400">
                <a:latin typeface="Myriad Pro" pitchFamily="34" charset="0"/>
              </a:defRPr>
            </a:lvl3pPr>
            <a:lvl4pPr>
              <a:defRPr sz="1400">
                <a:latin typeface="Myriad Pro" pitchFamily="34" charset="0"/>
              </a:defRPr>
            </a:lvl4pPr>
            <a:lvl5pPr>
              <a:defRPr sz="1400">
                <a:latin typeface="Myriad Pro" pitchFamily="34" charset="0"/>
              </a:defRPr>
            </a:lvl5pPr>
            <a:lvl6pPr>
              <a:defRPr sz="1800"/>
            </a:lvl6pPr>
            <a:lvl7pPr>
              <a:defRPr sz="1800"/>
            </a:lvl7pPr>
            <a:lvl8pPr>
              <a:defRPr sz="1800"/>
            </a:lvl8pPr>
            <a:lvl9pPr>
              <a:defRPr sz="1800"/>
            </a:lvl9pPr>
          </a:lstStyle>
          <a:p>
            <a:pPr lvl="0"/>
            <a:r>
              <a:rPr lang="en-US" dirty="0"/>
              <a:t>Type here (Myriad Pro 14pt) </a:t>
            </a:r>
          </a:p>
          <a:p>
            <a:pPr lvl="1"/>
            <a:r>
              <a:rPr lang="en-US" dirty="0"/>
              <a:t>Type here (Myriad Pro 14pt)</a:t>
            </a:r>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fld id="{8F4D090D-EA94-40C4-A53C-A9B462A19CDB}" type="slidenum">
              <a:rPr lang="en-GB" smtClean="0"/>
              <a:pPr/>
              <a:t>‹#›</a:t>
            </a:fld>
            <a:endParaRPr lang="en-GB"/>
          </a:p>
        </p:txBody>
      </p:sp>
      <p:sp>
        <p:nvSpPr>
          <p:cNvPr id="9" name="Rectangle 8"/>
          <p:cNvSpPr/>
          <p:nvPr userDrawn="1"/>
        </p:nvSpPr>
        <p:spPr>
          <a:xfrm>
            <a:off x="0" y="6093296"/>
            <a:ext cx="12192000"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userDrawn="1"/>
        </p:nvSpPr>
        <p:spPr>
          <a:xfrm>
            <a:off x="0" y="0"/>
            <a:ext cx="6096000" cy="6858000"/>
          </a:xfrm>
          <a:prstGeom prst="rect">
            <a:avLst/>
          </a:prstGeom>
          <a:solidFill>
            <a:srgbClr val="00A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609600" y="1709936"/>
            <a:ext cx="5198368" cy="1143000"/>
          </a:xfrm>
        </p:spPr>
        <p:txBody>
          <a:bodyPr/>
          <a:lstStyle>
            <a:lvl1pPr>
              <a:defRPr>
                <a:solidFill>
                  <a:schemeClr val="bg1"/>
                </a:solidFill>
              </a:defRPr>
            </a:lvl1pPr>
          </a:lstStyle>
          <a:p>
            <a:r>
              <a:rPr lang="en-US" dirty="0"/>
              <a:t>Type ‘Contents ‘or ‘Agenda’</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2046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2378230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84481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dirty="0">
              <a:solidFill>
                <a:prstClr val="white"/>
              </a:solidFill>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dirty="0">
              <a:solidFill>
                <a:prstClr val="white"/>
              </a:solidFill>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dirty="0">
              <a:solidFill>
                <a:prstClr val="black"/>
              </a:solidFill>
            </a:endParaRPr>
          </a:p>
        </p:txBody>
      </p:sp>
    </p:spTree>
    <p:extLst>
      <p:ext uri="{BB962C8B-B14F-4D97-AF65-F5344CB8AC3E}">
        <p14:creationId xmlns:p14="http://schemas.microsoft.com/office/powerpoint/2010/main" val="378035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A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609600" y="2852936"/>
            <a:ext cx="10959008" cy="1143000"/>
          </a:xfrm>
        </p:spPr>
        <p:txBody>
          <a:bodyPr anchor="ctr"/>
          <a:lstStyle>
            <a:lvl1pPr>
              <a:defRPr baseline="0">
                <a:solidFill>
                  <a:schemeClr val="bg1"/>
                </a:solidFill>
              </a:defRPr>
            </a:lvl1pPr>
          </a:lstStyle>
          <a:p>
            <a:r>
              <a:rPr lang="en-US" dirty="0"/>
              <a:t>Divider Slide.  (Myriad Pro 24pt)</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here. (Myriad Pro 24pt)</a:t>
            </a:r>
            <a:endParaRPr lang="en-GB" dirty="0"/>
          </a:p>
        </p:txBody>
      </p:sp>
      <p:sp>
        <p:nvSpPr>
          <p:cNvPr id="3" name="Content Placeholder 2"/>
          <p:cNvSpPr>
            <a:spLocks noGrp="1"/>
          </p:cNvSpPr>
          <p:nvPr>
            <p:ph idx="1" hasCustomPrompt="1"/>
          </p:nvPr>
        </p:nvSpPr>
        <p:spPr>
          <a:xfrm>
            <a:off x="621545" y="1916663"/>
            <a:ext cx="10274902" cy="3744585"/>
          </a:xfrm>
        </p:spPr>
        <p:txBody>
          <a:bodyPr/>
          <a:lstStyle>
            <a:lvl1pPr>
              <a:defRPr/>
            </a:lvl1pPr>
          </a:lstStyle>
          <a:p>
            <a:pPr lvl="0"/>
            <a:r>
              <a:rPr lang="en-US" dirty="0"/>
              <a:t>Type here (Myriad Pro 14pt) </a:t>
            </a:r>
          </a:p>
          <a:p>
            <a:pPr lvl="1"/>
            <a:r>
              <a:rPr lang="en-US" dirty="0"/>
              <a:t>Type here (Myriad Pro 14pt)</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2968" y="213404"/>
            <a:ext cx="487953" cy="358145"/>
          </a:xfrm>
          <a:prstGeom prst="rect">
            <a:avLst/>
          </a:prstGeom>
        </p:spPr>
      </p:pic>
      <p:pic>
        <p:nvPicPr>
          <p:cNvPr id="15"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448300" y="144239"/>
            <a:ext cx="1347709" cy="5484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08504" y="292249"/>
            <a:ext cx="537460" cy="302044"/>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74322" y="332680"/>
            <a:ext cx="620573" cy="209831"/>
          </a:xfrm>
          <a:prstGeom prst="rect">
            <a:avLst/>
          </a:prstGeom>
        </p:spPr>
      </p:pic>
      <p:sp>
        <p:nvSpPr>
          <p:cNvPr id="13" name="Rectangle 12">
            <a:extLst>
              <a:ext uri="{FF2B5EF4-FFF2-40B4-BE49-F238E27FC236}">
                <a16:creationId xmlns:a16="http://schemas.microsoft.com/office/drawing/2014/main" id="{7E131A8F-6C5E-FD42-82A7-8C4531E0BB99}"/>
              </a:ext>
            </a:extLst>
          </p:cNvPr>
          <p:cNvSpPr/>
          <p:nvPr userDrawn="1"/>
        </p:nvSpPr>
        <p:spPr>
          <a:xfrm>
            <a:off x="0" y="719162"/>
            <a:ext cx="12192000" cy="88975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9" name="Slide Number Placeholder 5">
            <a:extLst>
              <a:ext uri="{FF2B5EF4-FFF2-40B4-BE49-F238E27FC236}">
                <a16:creationId xmlns:a16="http://schemas.microsoft.com/office/drawing/2014/main" id="{6B9CD2CC-5B0F-E241-A4B5-6B53CFBFDC2C}"/>
              </a:ext>
            </a:extLst>
          </p:cNvPr>
          <p:cNvSpPr>
            <a:spLocks noGrp="1"/>
          </p:cNvSpPr>
          <p:nvPr>
            <p:ph type="sldNum" sz="quarter" idx="4"/>
          </p:nvPr>
        </p:nvSpPr>
        <p:spPr>
          <a:xfrm>
            <a:off x="9107851" y="6520259"/>
            <a:ext cx="2844800" cy="365125"/>
          </a:xfrm>
          <a:prstGeom prst="rect">
            <a:avLst/>
          </a:prstGeom>
        </p:spPr>
        <p:txBody>
          <a:bodyPr/>
          <a:lstStyle>
            <a:lvl1pPr algn="r">
              <a:defRPr sz="1050" b="0">
                <a:latin typeface="Myriad Pro" panose="020B0503030403020204" pitchFamily="34" charset="0"/>
                <a:cs typeface="Arial" panose="020B0604020202020204" pitchFamily="34" charset="0"/>
              </a:defRPr>
            </a:lvl1pPr>
          </a:lstStyle>
          <a:p>
            <a:fld id="{8F4D090D-EA94-40C4-A53C-A9B462A19CDB}" type="slidenum">
              <a:rPr lang="en-GB" smtClean="0"/>
              <a:pPr/>
              <a:t>‹#›</a:t>
            </a:fld>
            <a:endParaRPr lang="en-GB" dirty="0"/>
          </a:p>
        </p:txBody>
      </p:sp>
      <p:pic>
        <p:nvPicPr>
          <p:cNvPr id="5" name="Picture 4" descr="Icon&#10;&#10;Description automatically generated">
            <a:extLst>
              <a:ext uri="{FF2B5EF4-FFF2-40B4-BE49-F238E27FC236}">
                <a16:creationId xmlns:a16="http://schemas.microsoft.com/office/drawing/2014/main" id="{9A5FD648-498B-B04C-A7EC-99B27BBAED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68408" y="102232"/>
            <a:ext cx="2172109" cy="548457"/>
          </a:xfrm>
          <a:prstGeom prst="rect">
            <a:avLst/>
          </a:prstGeom>
        </p:spPr>
      </p:pic>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here. (Myriad Pro 24pt)</a:t>
            </a:r>
            <a:endParaRPr lang="en-GB" dirty="0"/>
          </a:p>
        </p:txBody>
      </p:sp>
      <p:sp>
        <p:nvSpPr>
          <p:cNvPr id="3" name="Content Placeholder 2"/>
          <p:cNvSpPr>
            <a:spLocks noGrp="1"/>
          </p:cNvSpPr>
          <p:nvPr>
            <p:ph idx="1" hasCustomPrompt="1"/>
          </p:nvPr>
        </p:nvSpPr>
        <p:spPr>
          <a:xfrm>
            <a:off x="621545" y="1916663"/>
            <a:ext cx="10274902" cy="3744585"/>
          </a:xfrm>
        </p:spPr>
        <p:txBody>
          <a:bodyPr/>
          <a:lstStyle>
            <a:lvl1pPr>
              <a:defRPr/>
            </a:lvl1pPr>
          </a:lstStyle>
          <a:p>
            <a:pPr lvl="0"/>
            <a:r>
              <a:rPr lang="en-US" dirty="0"/>
              <a:t>Type here (Myriad Pro 14pt) </a:t>
            </a:r>
          </a:p>
          <a:p>
            <a:pPr lvl="1"/>
            <a:r>
              <a:rPr lang="en-US" dirty="0"/>
              <a:t>Type here (Myriad Pro 14pt)</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2968" y="213404"/>
            <a:ext cx="487953" cy="358145"/>
          </a:xfrm>
          <a:prstGeom prst="rect">
            <a:avLst/>
          </a:prstGeom>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08504" y="292249"/>
            <a:ext cx="537460" cy="302044"/>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4322" y="332680"/>
            <a:ext cx="620573" cy="209831"/>
          </a:xfrm>
          <a:prstGeom prst="rect">
            <a:avLst/>
          </a:prstGeom>
        </p:spPr>
      </p:pic>
      <p:sp>
        <p:nvSpPr>
          <p:cNvPr id="19" name="Slide Number Placeholder 5">
            <a:extLst>
              <a:ext uri="{FF2B5EF4-FFF2-40B4-BE49-F238E27FC236}">
                <a16:creationId xmlns:a16="http://schemas.microsoft.com/office/drawing/2014/main" id="{6B9CD2CC-5B0F-E241-A4B5-6B53CFBFDC2C}"/>
              </a:ext>
            </a:extLst>
          </p:cNvPr>
          <p:cNvSpPr>
            <a:spLocks noGrp="1"/>
          </p:cNvSpPr>
          <p:nvPr>
            <p:ph type="sldNum" sz="quarter" idx="4"/>
          </p:nvPr>
        </p:nvSpPr>
        <p:spPr>
          <a:xfrm>
            <a:off x="9107851" y="6520259"/>
            <a:ext cx="2844800" cy="365125"/>
          </a:xfrm>
          <a:prstGeom prst="rect">
            <a:avLst/>
          </a:prstGeom>
        </p:spPr>
        <p:txBody>
          <a:bodyPr/>
          <a:lstStyle>
            <a:lvl1pPr algn="r">
              <a:defRPr sz="1050" b="0">
                <a:latin typeface="Myriad Pro" panose="020B0503030403020204" pitchFamily="34" charset="0"/>
                <a:cs typeface="Arial" panose="020B0604020202020204" pitchFamily="34" charset="0"/>
              </a:defRPr>
            </a:lvl1pPr>
          </a:lstStyle>
          <a:p>
            <a:fld id="{8F4D090D-EA94-40C4-A53C-A9B462A19CDB}" type="slidenum">
              <a:rPr lang="en-GB" smtClean="0"/>
              <a:pPr/>
              <a:t>‹#›</a:t>
            </a:fld>
            <a:endParaRPr lang="en-GB" dirty="0"/>
          </a:p>
        </p:txBody>
      </p:sp>
    </p:spTree>
    <p:extLst>
      <p:ext uri="{BB962C8B-B14F-4D97-AF65-F5344CB8AC3E}">
        <p14:creationId xmlns:p14="http://schemas.microsoft.com/office/powerpoint/2010/main" val="29972342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p:nvPr userDrawn="1"/>
        </p:nvSpPr>
        <p:spPr>
          <a:xfrm>
            <a:off x="4791" y="0"/>
            <a:ext cx="12192000" cy="6858000"/>
          </a:xfrm>
          <a:prstGeom prst="rect">
            <a:avLst/>
          </a:prstGeom>
          <a:solidFill>
            <a:srgbClr val="00A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 Placeholder 2"/>
          <p:cNvSpPr>
            <a:spLocks noGrp="1"/>
          </p:cNvSpPr>
          <p:nvPr>
            <p:ph type="body" idx="1" hasCustomPrompt="1"/>
          </p:nvPr>
        </p:nvSpPr>
        <p:spPr>
          <a:xfrm>
            <a:off x="525816" y="4509124"/>
            <a:ext cx="5386917" cy="518135"/>
          </a:xfrm>
        </p:spPr>
        <p:txBody>
          <a:bodyPr anchor="b">
            <a:normAutofit/>
          </a:bodyP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name here</a:t>
            </a:r>
          </a:p>
        </p:txBody>
      </p:sp>
      <p:sp>
        <p:nvSpPr>
          <p:cNvPr id="6" name="Content Placeholder 5"/>
          <p:cNvSpPr>
            <a:spLocks noGrp="1"/>
          </p:cNvSpPr>
          <p:nvPr>
            <p:ph sz="quarter" idx="4" hasCustomPrompt="1"/>
          </p:nvPr>
        </p:nvSpPr>
        <p:spPr>
          <a:xfrm>
            <a:off x="1571066" y="5917490"/>
            <a:ext cx="4428927" cy="319827"/>
          </a:xfrm>
        </p:spPr>
        <p:txBody>
          <a:bodyPr>
            <a:normAutofit/>
          </a:bodyPr>
          <a:lstStyle>
            <a:lvl1pPr>
              <a:buNone/>
              <a:defRPr sz="1400">
                <a:solidFill>
                  <a:schemeClr val="bg1"/>
                </a:solidFill>
              </a:defRPr>
            </a:lvl1pPr>
            <a:lvl2pPr>
              <a:defRPr sz="1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Type email here</a:t>
            </a:r>
          </a:p>
        </p:txBody>
      </p:sp>
      <p:sp>
        <p:nvSpPr>
          <p:cNvPr id="18" name="Text Placeholder 2"/>
          <p:cNvSpPr>
            <a:spLocks noGrp="1"/>
          </p:cNvSpPr>
          <p:nvPr>
            <p:ph type="body" idx="14" hasCustomPrompt="1"/>
          </p:nvPr>
        </p:nvSpPr>
        <p:spPr>
          <a:xfrm>
            <a:off x="529288" y="5032699"/>
            <a:ext cx="5386917" cy="360040"/>
          </a:xfrm>
        </p:spPr>
        <p:txBody>
          <a:bodyPr anchor="t">
            <a:normAutofit/>
          </a:bodyPr>
          <a:lstStyle>
            <a:lvl1pPr marL="0" indent="0">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designation here</a:t>
            </a:r>
          </a:p>
        </p:txBody>
      </p:sp>
      <p:sp>
        <p:nvSpPr>
          <p:cNvPr id="8" name="Title 3"/>
          <p:cNvSpPr>
            <a:spLocks noGrp="1"/>
          </p:cNvSpPr>
          <p:nvPr>
            <p:ph type="title" hasCustomPrompt="1"/>
          </p:nvPr>
        </p:nvSpPr>
        <p:spPr>
          <a:xfrm>
            <a:off x="609600" y="2358008"/>
            <a:ext cx="5198368" cy="1143000"/>
          </a:xfrm>
        </p:spPr>
        <p:txBody>
          <a:bodyPr/>
          <a:lstStyle>
            <a:lvl1pPr>
              <a:defRPr>
                <a:solidFill>
                  <a:schemeClr val="bg1"/>
                </a:solidFill>
              </a:defRPr>
            </a:lvl1pPr>
          </a:lstStyle>
          <a:p>
            <a:r>
              <a:rPr lang="en-US" dirty="0"/>
              <a:t>Thank you</a:t>
            </a:r>
            <a:endParaRPr lang="en-MY" dirty="0"/>
          </a:p>
        </p:txBody>
      </p:sp>
      <p:sp>
        <p:nvSpPr>
          <p:cNvPr id="11" name="Content Placeholder 5"/>
          <p:cNvSpPr>
            <a:spLocks noGrp="1"/>
          </p:cNvSpPr>
          <p:nvPr>
            <p:ph sz="quarter" idx="15" hasCustomPrompt="1"/>
          </p:nvPr>
        </p:nvSpPr>
        <p:spPr>
          <a:xfrm>
            <a:off x="1583502" y="5661253"/>
            <a:ext cx="4428927" cy="319827"/>
          </a:xfrm>
        </p:spPr>
        <p:txBody>
          <a:bodyPr>
            <a:normAutofit/>
          </a:bodyPr>
          <a:lstStyle>
            <a:lvl1pPr>
              <a:buNone/>
              <a:defRPr sz="1400">
                <a:solidFill>
                  <a:schemeClr val="bg1"/>
                </a:solidFill>
              </a:defRPr>
            </a:lvl1pPr>
            <a:lvl2pPr>
              <a:defRPr sz="1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Type </a:t>
            </a:r>
            <a:r>
              <a:rPr lang="en-US" dirty="0" err="1"/>
              <a:t>tel</a:t>
            </a:r>
            <a:r>
              <a:rPr lang="en-US" dirty="0"/>
              <a:t> no. here</a:t>
            </a:r>
          </a:p>
        </p:txBody>
      </p:sp>
      <p:sp>
        <p:nvSpPr>
          <p:cNvPr id="13" name="Content Placeholder 5"/>
          <p:cNvSpPr>
            <a:spLocks noGrp="1"/>
          </p:cNvSpPr>
          <p:nvPr>
            <p:ph sz="quarter" idx="16" hasCustomPrompt="1"/>
          </p:nvPr>
        </p:nvSpPr>
        <p:spPr>
          <a:xfrm>
            <a:off x="527384" y="5661253"/>
            <a:ext cx="768085" cy="319827"/>
          </a:xfrm>
        </p:spPr>
        <p:txBody>
          <a:bodyPr>
            <a:normAutofit/>
          </a:bodyPr>
          <a:lstStyle>
            <a:lvl1pPr>
              <a:buNone/>
              <a:defRPr sz="1400">
                <a:solidFill>
                  <a:schemeClr val="bg1"/>
                </a:solidFill>
              </a:defRPr>
            </a:lvl1pPr>
            <a:lvl2pPr>
              <a:defRPr sz="1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Tel:</a:t>
            </a:r>
          </a:p>
        </p:txBody>
      </p:sp>
      <p:sp>
        <p:nvSpPr>
          <p:cNvPr id="14" name="Content Placeholder 5"/>
          <p:cNvSpPr>
            <a:spLocks noGrp="1"/>
          </p:cNvSpPr>
          <p:nvPr>
            <p:ph sz="quarter" idx="17" hasCustomPrompt="1"/>
          </p:nvPr>
        </p:nvSpPr>
        <p:spPr>
          <a:xfrm>
            <a:off x="527381" y="5917490"/>
            <a:ext cx="1152128" cy="319827"/>
          </a:xfrm>
        </p:spPr>
        <p:txBody>
          <a:bodyPr>
            <a:normAutofit/>
          </a:bodyPr>
          <a:lstStyle>
            <a:lvl1pPr>
              <a:buNone/>
              <a:defRPr sz="1400">
                <a:solidFill>
                  <a:schemeClr val="bg1"/>
                </a:solidFill>
              </a:defRPr>
            </a:lvl1pPr>
            <a:lvl2pPr>
              <a:defRPr sz="1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Email: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pening slide">
    <p:spTree>
      <p:nvGrpSpPr>
        <p:cNvPr id="1" name=""/>
        <p:cNvGrpSpPr/>
        <p:nvPr/>
      </p:nvGrpSpPr>
      <p:grpSpPr>
        <a:xfrm>
          <a:off x="0" y="0"/>
          <a:ext cx="0" cy="0"/>
          <a:chOff x="0" y="0"/>
          <a:chExt cx="0" cy="0"/>
        </a:xfrm>
      </p:grpSpPr>
      <p:pic>
        <p:nvPicPr>
          <p:cNvPr id="8" name="Picture 3" descr="C:\2013 file\2014\New Website UPDATE\Banner pict website\_MG_1550j_A.jpg"/>
          <p:cNvPicPr>
            <a:picLocks noChangeAspect="1" noChangeArrowheads="1"/>
          </p:cNvPicPr>
          <p:nvPr userDrawn="1"/>
        </p:nvPicPr>
        <p:blipFill rotWithShape="1">
          <a:blip r:embed="rId2" cstate="screen">
            <a:alphaModFix/>
            <a:extLst>
              <a:ext uri="{28A0092B-C50C-407E-A947-70E740481C1C}">
                <a14:useLocalDpi xmlns:a14="http://schemas.microsoft.com/office/drawing/2010/main"/>
              </a:ext>
            </a:extLst>
          </a:blip>
          <a:srcRect/>
          <a:stretch/>
        </p:blipFill>
        <p:spPr bwMode="auto">
          <a:xfrm>
            <a:off x="-52137" y="-27385"/>
            <a:ext cx="12292821" cy="691276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userDrawn="1"/>
        </p:nvSpPr>
        <p:spPr>
          <a:xfrm>
            <a:off x="-144693" y="2284074"/>
            <a:ext cx="12481387" cy="280111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75" rIns="68547" bIns="34275" rtlCol="0" anchor="ctr"/>
          <a:lstStyle/>
          <a:p>
            <a:pPr algn="ctr"/>
            <a:endParaRPr lang="en-MY" sz="964" dirty="0"/>
          </a:p>
        </p:txBody>
      </p:sp>
      <p:cxnSp>
        <p:nvCxnSpPr>
          <p:cNvPr id="11" name="Straight Connector 10"/>
          <p:cNvCxnSpPr/>
          <p:nvPr userDrawn="1"/>
        </p:nvCxnSpPr>
        <p:spPr>
          <a:xfrm>
            <a:off x="-3453" y="2284074"/>
            <a:ext cx="12200334" cy="0"/>
          </a:xfrm>
          <a:prstGeom prst="line">
            <a:avLst/>
          </a:prstGeom>
          <a:ln w="28575" cmpd="sng">
            <a:solidFill>
              <a:srgbClr val="00A5D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53" y="5085184"/>
            <a:ext cx="12200334" cy="0"/>
          </a:xfrm>
          <a:prstGeom prst="line">
            <a:avLst/>
          </a:prstGeom>
          <a:ln w="28575" cmpd="sng">
            <a:solidFill>
              <a:srgbClr val="00A5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4623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15255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337088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cxnSp>
        <p:nvCxnSpPr>
          <p:cNvPr id="12" name="Straight Connector 11">
            <a:extLst>
              <a:ext uri="{FF2B5EF4-FFF2-40B4-BE49-F238E27FC236}">
                <a16:creationId xmlns:a16="http://schemas.microsoft.com/office/drawing/2014/main" id="{CF9129D8-FC6F-E245-AFF8-EC0FB76228EC}"/>
              </a:ext>
            </a:extLst>
          </p:cNvPr>
          <p:cNvCxnSpPr/>
          <p:nvPr userDrawn="1"/>
        </p:nvCxnSpPr>
        <p:spPr>
          <a:xfrm>
            <a:off x="-8333" y="6381328"/>
            <a:ext cx="1220033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60B9-6690-D442-9C27-BF605D7BCA84}"/>
              </a:ext>
            </a:extLst>
          </p:cNvPr>
          <p:cNvSpPr/>
          <p:nvPr userDrawn="1"/>
        </p:nvSpPr>
        <p:spPr>
          <a:xfrm>
            <a:off x="431373" y="6381328"/>
            <a:ext cx="556861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ms-MY" sz="800" dirty="0">
                <a:solidFill>
                  <a:schemeClr val="bg1">
                    <a:lumMod val="65000"/>
                  </a:schemeClr>
                </a:solidFill>
                <a:latin typeface="Myriad Pro" panose="020B0503030403020204" pitchFamily="34" charset="0"/>
                <a:cs typeface="Arial" panose="020B0604020202020204" pitchFamily="34" charset="0"/>
              </a:rPr>
              <a:t>© INCEIF 2021</a:t>
            </a:r>
          </a:p>
          <a:p>
            <a:pPr algn="l"/>
            <a:r>
              <a:rPr lang="en-US" sz="800" kern="1200" dirty="0">
                <a:solidFill>
                  <a:schemeClr val="bg1">
                    <a:lumMod val="65000"/>
                  </a:schemeClr>
                </a:solidFill>
                <a:latin typeface="Myriad Pro" panose="020B0503030403020204" pitchFamily="34" charset="0"/>
                <a:ea typeface="+mn-ea"/>
                <a:cs typeface="Arial" panose="020B0604020202020204" pitchFamily="34" charset="0"/>
              </a:rPr>
              <a:t>International Centre for Education in Islamic Finance (INCEIF)    </a:t>
            </a:r>
            <a:r>
              <a:rPr lang="ms-MY" sz="800" kern="1200" dirty="0" err="1">
                <a:solidFill>
                  <a:schemeClr val="bg1">
                    <a:lumMod val="65000"/>
                  </a:schemeClr>
                </a:solidFill>
                <a:effectLst/>
                <a:latin typeface="Myriad Pro" panose="020B0503030403020204" pitchFamily="34" charset="0"/>
                <a:ea typeface="+mn-ea"/>
                <a:cs typeface="+mn-cs"/>
              </a:rPr>
              <a:t>Company</a:t>
            </a:r>
            <a:r>
              <a:rPr lang="ms-MY" sz="800" kern="1200" dirty="0">
                <a:solidFill>
                  <a:schemeClr val="bg1">
                    <a:lumMod val="65000"/>
                  </a:schemeClr>
                </a:solidFill>
                <a:effectLst/>
                <a:latin typeface="Myriad Pro" panose="020B0503030403020204" pitchFamily="34" charset="0"/>
                <a:ea typeface="+mn-ea"/>
                <a:cs typeface="+mn-cs"/>
              </a:rPr>
              <a:t> No. </a:t>
            </a:r>
            <a:r>
              <a:rPr lang="en-GB" sz="800" kern="1200" dirty="0">
                <a:solidFill>
                  <a:schemeClr val="bg1">
                    <a:lumMod val="65000"/>
                  </a:schemeClr>
                </a:solidFill>
                <a:effectLst/>
                <a:latin typeface="Myriad Pro" panose="020B0503030403020204" pitchFamily="34" charset="0"/>
                <a:ea typeface="+mn-ea"/>
                <a:cs typeface="+mn-cs"/>
              </a:rPr>
              <a:t>200501036588 (</a:t>
            </a:r>
            <a:r>
              <a:rPr lang="ms-MY" sz="800" kern="1200" dirty="0">
                <a:solidFill>
                  <a:schemeClr val="bg1">
                    <a:lumMod val="65000"/>
                  </a:schemeClr>
                </a:solidFill>
                <a:effectLst/>
                <a:latin typeface="Myriad Pro" panose="020B0503030403020204" pitchFamily="34" charset="0"/>
                <a:ea typeface="+mn-ea"/>
                <a:cs typeface="+mn-cs"/>
              </a:rPr>
              <a:t>718736-K)</a:t>
            </a:r>
            <a:r>
              <a:rPr lang="en-MY" sz="800" kern="1200" dirty="0">
                <a:solidFill>
                  <a:schemeClr val="bg1">
                    <a:lumMod val="65000"/>
                  </a:schemeClr>
                </a:solidFill>
                <a:effectLst/>
                <a:latin typeface="Myriad Pro" panose="020B0503030403020204" pitchFamily="34" charset="0"/>
                <a:ea typeface="+mn-ea"/>
                <a:cs typeface="+mn-cs"/>
              </a:rPr>
              <a:t> </a:t>
            </a:r>
            <a:endParaRPr lang="ms-MY" sz="800" dirty="0">
              <a:solidFill>
                <a:schemeClr val="bg1">
                  <a:lumMod val="65000"/>
                </a:schemeClr>
              </a:solidFill>
              <a:latin typeface="Myriad Pro" panose="020B0503030403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71801AB9-216D-1247-AFB1-581150F324E0}"/>
              </a:ext>
            </a:extLst>
          </p:cNvPr>
          <p:cNvSpPr>
            <a:spLocks noGrp="1"/>
          </p:cNvSpPr>
          <p:nvPr>
            <p:ph type="sldNum" sz="quarter" idx="4"/>
          </p:nvPr>
        </p:nvSpPr>
        <p:spPr>
          <a:xfrm>
            <a:off x="9107851" y="6520259"/>
            <a:ext cx="2844800" cy="365125"/>
          </a:xfrm>
          <a:prstGeom prst="rect">
            <a:avLst/>
          </a:prstGeom>
        </p:spPr>
        <p:txBody>
          <a:bodyPr/>
          <a:lstStyle>
            <a:lvl1pPr algn="r">
              <a:defRPr sz="700" b="1">
                <a:solidFill>
                  <a:schemeClr val="bg1">
                    <a:lumMod val="65000"/>
                  </a:schemeClr>
                </a:solidFill>
                <a:latin typeface="Arial" panose="020B0604020202020204" pitchFamily="34" charset="0"/>
                <a:cs typeface="Arial" panose="020B0604020202020204" pitchFamily="34" charset="0"/>
              </a:defRPr>
            </a:lvl1pPr>
          </a:lstStyle>
          <a:p>
            <a:fld id="{8F4D090D-EA94-40C4-A53C-A9B462A19CD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6" r:id="rId1"/>
    <p:sldLayoutId id="2147483662" r:id="rId2"/>
    <p:sldLayoutId id="2147483660" r:id="rId3"/>
    <p:sldLayoutId id="2147483650" r:id="rId4"/>
    <p:sldLayoutId id="2147483687" r:id="rId5"/>
    <p:sldLayoutId id="2147483663" r:id="rId6"/>
    <p:sldLayoutId id="2147483668" r:id="rId7"/>
  </p:sldLayoutIdLst>
  <p:hf hdr="0" dt="0"/>
  <p:txStyles>
    <p:titleStyle>
      <a:lvl1pPr algn="l" defTabSz="914400" rtl="0" eaLnBrk="1" latinLnBrk="0" hangingPunct="1">
        <a:spcBef>
          <a:spcPct val="0"/>
        </a:spcBef>
        <a:buNone/>
        <a:defRPr sz="2400" kern="1200">
          <a:solidFill>
            <a:schemeClr val="tx1"/>
          </a:solidFill>
          <a:latin typeface="Myriad Pro" pitchFamily="34" charset="0"/>
          <a:ea typeface="+mj-ea"/>
          <a:cs typeface="+mj-cs"/>
        </a:defRPr>
      </a:lvl1pPr>
    </p:titleStyle>
    <p:bodyStyle>
      <a:lvl1pPr marL="268288" indent="-268288" algn="l" defTabSz="914400" rtl="0" eaLnBrk="1" latinLnBrk="0" hangingPunct="1">
        <a:spcBef>
          <a:spcPct val="20000"/>
        </a:spcBef>
        <a:buFont typeface="Arial" pitchFamily="34" charset="0"/>
        <a:buChar char="•"/>
        <a:defRPr sz="14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7275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68033" y="2331276"/>
            <a:ext cx="184731" cy="2407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4"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E8187F35-0842-AB4F-8EFB-CE43A85413A4}"/>
              </a:ext>
            </a:extLst>
          </p:cNvPr>
          <p:cNvPicPr>
            <a:picLocks noChangeAspect="1"/>
          </p:cNvPicPr>
          <p:nvPr/>
        </p:nvPicPr>
        <p:blipFill>
          <a:blip r:embed="rId3"/>
          <a:stretch>
            <a:fillRect/>
          </a:stretch>
        </p:blipFill>
        <p:spPr>
          <a:xfrm>
            <a:off x="9264352" y="188640"/>
            <a:ext cx="2736304" cy="752484"/>
          </a:xfrm>
          <a:prstGeom prst="rect">
            <a:avLst/>
          </a:prstGeom>
        </p:spPr>
      </p:pic>
      <p:sp>
        <p:nvSpPr>
          <p:cNvPr id="3" name="TextBox 2">
            <a:extLst>
              <a:ext uri="{FF2B5EF4-FFF2-40B4-BE49-F238E27FC236}">
                <a16:creationId xmlns:a16="http://schemas.microsoft.com/office/drawing/2014/main" id="{938B5407-7C79-314F-8913-87841509B237}"/>
              </a:ext>
            </a:extLst>
          </p:cNvPr>
          <p:cNvSpPr txBox="1"/>
          <p:nvPr/>
        </p:nvSpPr>
        <p:spPr>
          <a:xfrm>
            <a:off x="4295800" y="4221088"/>
            <a:ext cx="2578976" cy="830997"/>
          </a:xfrm>
          <a:prstGeom prst="rect">
            <a:avLst/>
          </a:prstGeom>
          <a:noFill/>
        </p:spPr>
        <p:txBody>
          <a:bodyPr wrap="none" rtlCol="0">
            <a:spAutoFit/>
          </a:bodyPr>
          <a:lstStyle/>
          <a:p>
            <a:pPr algn="ctr"/>
            <a:r>
              <a:rPr lang="en-US" sz="2400" b="1" dirty="0"/>
              <a:t>Prof Dr Azmi Omar</a:t>
            </a:r>
          </a:p>
          <a:p>
            <a:pPr algn="ctr"/>
            <a:r>
              <a:rPr lang="en-US" sz="2400" b="1" dirty="0"/>
              <a:t>President &amp; CEO</a:t>
            </a:r>
          </a:p>
        </p:txBody>
      </p:sp>
      <p:sp>
        <p:nvSpPr>
          <p:cNvPr id="4" name="Rectangle 3">
            <a:extLst>
              <a:ext uri="{FF2B5EF4-FFF2-40B4-BE49-F238E27FC236}">
                <a16:creationId xmlns:a16="http://schemas.microsoft.com/office/drawing/2014/main" id="{875E066D-61EF-5742-A2A2-27DC4679C9B6}"/>
              </a:ext>
            </a:extLst>
          </p:cNvPr>
          <p:cNvSpPr/>
          <p:nvPr/>
        </p:nvSpPr>
        <p:spPr>
          <a:xfrm>
            <a:off x="1588844" y="2828835"/>
            <a:ext cx="9577064" cy="1200329"/>
          </a:xfrm>
          <a:prstGeom prst="rect">
            <a:avLst/>
          </a:prstGeom>
        </p:spPr>
        <p:txBody>
          <a:bodyPr wrap="square">
            <a:spAutoFit/>
          </a:bodyPr>
          <a:lstStyle/>
          <a:p>
            <a:r>
              <a:rPr lang="en-MY" sz="3600" dirty="0"/>
              <a:t>The Need of Research-based Innovation for Islamic Finance and Takaful Industry</a:t>
            </a:r>
          </a:p>
        </p:txBody>
      </p:sp>
    </p:spTree>
    <p:extLst>
      <p:ext uri="{BB962C8B-B14F-4D97-AF65-F5344CB8AC3E}">
        <p14:creationId xmlns:p14="http://schemas.microsoft.com/office/powerpoint/2010/main" val="4089335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8451576" y="3769040"/>
            <a:ext cx="3261048" cy="2351110"/>
          </a:xfrm>
          <a:prstGeom prst="rect">
            <a:avLst/>
          </a:prstGeom>
          <a:solidFill>
            <a:schemeClr val="accent3">
              <a:lumMod val="20000"/>
              <a:lumOff val="80000"/>
            </a:schemeClr>
          </a:solidFill>
          <a:ln>
            <a:noFill/>
          </a:ln>
          <a:effectLst>
            <a:softEdge rad="0"/>
          </a:effectLst>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endParaRPr lang="en-US" dirty="0"/>
          </a:p>
        </p:txBody>
      </p:sp>
      <p:sp>
        <p:nvSpPr>
          <p:cNvPr id="2" name="Title 1"/>
          <p:cNvSpPr>
            <a:spLocks noGrp="1"/>
          </p:cNvSpPr>
          <p:nvPr>
            <p:ph type="title"/>
          </p:nvPr>
        </p:nvSpPr>
        <p:spPr>
          <a:xfrm>
            <a:off x="0" y="692696"/>
            <a:ext cx="12192000" cy="762471"/>
          </a:xfrm>
        </p:spPr>
        <p:txBody>
          <a:bodyPr/>
          <a:lstStyle/>
          <a:p>
            <a:pPr algn="ctr"/>
            <a:r>
              <a:rPr lang="en-US" b="1" dirty="0">
                <a:solidFill>
                  <a:schemeClr val="bg1"/>
                </a:solidFill>
                <a:cs typeface="Arial" panose="020B0604020202020204" pitchFamily="34" charset="0"/>
              </a:rPr>
              <a:t>World’s First And Only University Dedicated To Islamic Finance</a:t>
            </a:r>
          </a:p>
        </p:txBody>
      </p:sp>
      <p:sp>
        <p:nvSpPr>
          <p:cNvPr id="4" name="Slide Number Placeholder 3"/>
          <p:cNvSpPr>
            <a:spLocks noGrp="1"/>
          </p:cNvSpPr>
          <p:nvPr>
            <p:ph type="sldNum" sz="quarter" idx="4"/>
          </p:nvPr>
        </p:nvSpPr>
        <p:spPr/>
        <p:txBody>
          <a:bodyPr/>
          <a:lstStyle/>
          <a:p>
            <a:fld id="{8F4D090D-EA94-40C4-A53C-A9B462A19CDB}" type="slidenum">
              <a:rPr lang="en-GB" smtClean="0"/>
              <a:pPr/>
              <a:t>2</a:t>
            </a:fld>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t="-339"/>
          <a:stretch/>
        </p:blipFill>
        <p:spPr>
          <a:xfrm>
            <a:off x="385558" y="2852937"/>
            <a:ext cx="3863723" cy="202843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pic>
      <p:sp>
        <p:nvSpPr>
          <p:cNvPr id="6" name="TextBox 5">
            <a:extLst>
              <a:ext uri="{FF2B5EF4-FFF2-40B4-BE49-F238E27FC236}">
                <a16:creationId xmlns:a16="http://schemas.microsoft.com/office/drawing/2014/main" id="{2294B4A6-B88E-48ED-BCD9-DAD7399111BD}"/>
              </a:ext>
            </a:extLst>
          </p:cNvPr>
          <p:cNvSpPr txBox="1"/>
          <p:nvPr/>
        </p:nvSpPr>
        <p:spPr>
          <a:xfrm>
            <a:off x="623392" y="4984569"/>
            <a:ext cx="3456384" cy="954107"/>
          </a:xfrm>
          <a:prstGeom prst="rect">
            <a:avLst/>
          </a:prstGeom>
          <a:noFill/>
        </p:spPr>
        <p:txBody>
          <a:bodyPr wrap="square" rtlCol="0">
            <a:spAutoFit/>
          </a:bodyPr>
          <a:lstStyle/>
          <a:p>
            <a:pPr algn="ctr"/>
            <a:r>
              <a:rPr lang="en-MY" sz="1400" b="1" dirty="0">
                <a:solidFill>
                  <a:schemeClr val="tx2"/>
                </a:solidFill>
                <a:latin typeface="Myriad Pro" panose="020B0503030403020204" pitchFamily="34" charset="0"/>
                <a:cs typeface="Arial" panose="020B0604020202020204" pitchFamily="34" charset="0"/>
              </a:rPr>
              <a:t>Established by Bank Negara Malaysia (Central Bank of Malaysia) to develop talent and provide knowledge leadership for the global Islamic finance industry.</a:t>
            </a:r>
          </a:p>
        </p:txBody>
      </p:sp>
      <p:sp>
        <p:nvSpPr>
          <p:cNvPr id="10" name="Rectangle 9"/>
          <p:cNvSpPr/>
          <p:nvPr/>
        </p:nvSpPr>
        <p:spPr>
          <a:xfrm>
            <a:off x="385558" y="2012011"/>
            <a:ext cx="3880289" cy="592512"/>
          </a:xfrm>
          <a:prstGeom prst="rect">
            <a:avLst/>
          </a:prstGeom>
          <a:solidFill>
            <a:schemeClr val="accent1">
              <a:lumMod val="75000"/>
            </a:schemeClr>
          </a:solidFill>
          <a:ln w="3175">
            <a:noFill/>
            <a:prstDash val="sysDot"/>
          </a:ln>
          <a:effectLst/>
        </p:spPr>
        <p:style>
          <a:lnRef idx="3">
            <a:schemeClr val="lt1"/>
          </a:lnRef>
          <a:fillRef idx="1003">
            <a:schemeClr val="dk2"/>
          </a:fillRef>
          <a:effectRef idx="1">
            <a:schemeClr val="accent1"/>
          </a:effectRef>
          <a:fontRef idx="minor">
            <a:schemeClr val="lt1"/>
          </a:fontRef>
        </p:style>
        <p:txBody>
          <a:bodyPr rtlCol="0" anchor="ctr"/>
          <a:lstStyle/>
          <a:p>
            <a:pPr algn="ctr"/>
            <a:r>
              <a:rPr lang="en-MY" sz="2000" b="1" dirty="0">
                <a:latin typeface="Myriad Pro" panose="020B0503030403020204" pitchFamily="34" charset="0"/>
                <a:cs typeface="Arial" panose="020B0604020202020204" pitchFamily="34" charset="0"/>
              </a:rPr>
              <a:t>About INCEIF</a:t>
            </a:r>
          </a:p>
        </p:txBody>
      </p:sp>
      <p:sp>
        <p:nvSpPr>
          <p:cNvPr id="19" name="Rectangle 18"/>
          <p:cNvSpPr/>
          <p:nvPr/>
        </p:nvSpPr>
        <p:spPr>
          <a:xfrm>
            <a:off x="4774119" y="3769039"/>
            <a:ext cx="3384376" cy="2351110"/>
          </a:xfrm>
          <a:prstGeom prst="rect">
            <a:avLst/>
          </a:prstGeom>
          <a:solidFill>
            <a:schemeClr val="accent3">
              <a:lumMod val="20000"/>
              <a:lumOff val="80000"/>
            </a:schemeClr>
          </a:solidFill>
          <a:ln>
            <a:noFill/>
          </a:ln>
          <a:effectLst>
            <a:softEdge rad="0"/>
          </a:effectLst>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endParaRPr lang="en-US" dirty="0"/>
          </a:p>
        </p:txBody>
      </p:sp>
      <p:sp>
        <p:nvSpPr>
          <p:cNvPr id="22" name="Flowchart: Merge 21"/>
          <p:cNvSpPr/>
          <p:nvPr/>
        </p:nvSpPr>
        <p:spPr>
          <a:xfrm>
            <a:off x="6214279" y="2751525"/>
            <a:ext cx="576064" cy="269994"/>
          </a:xfrm>
          <a:prstGeom prst="flowChartMerge">
            <a:avLst/>
          </a:prstGeom>
          <a:solidFill>
            <a:schemeClr val="accent2">
              <a:lumMod val="75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MY" dirty="0"/>
          </a:p>
        </p:txBody>
      </p:sp>
      <p:sp>
        <p:nvSpPr>
          <p:cNvPr id="23" name="Flowchart: Merge 22"/>
          <p:cNvSpPr/>
          <p:nvPr/>
        </p:nvSpPr>
        <p:spPr>
          <a:xfrm>
            <a:off x="9796833" y="2742517"/>
            <a:ext cx="576064" cy="269994"/>
          </a:xfrm>
          <a:prstGeom prst="flowChartMerge">
            <a:avLst/>
          </a:prstGeom>
          <a:solidFill>
            <a:schemeClr val="accent2">
              <a:lumMod val="75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MY" dirty="0"/>
          </a:p>
        </p:txBody>
      </p:sp>
      <p:sp>
        <p:nvSpPr>
          <p:cNvPr id="24" name="Rectangle 23"/>
          <p:cNvSpPr/>
          <p:nvPr/>
        </p:nvSpPr>
        <p:spPr>
          <a:xfrm>
            <a:off x="0" y="1455167"/>
            <a:ext cx="12192000" cy="400110"/>
          </a:xfrm>
          <a:prstGeom prst="rect">
            <a:avLst/>
          </a:prstGeom>
          <a:solidFill>
            <a:schemeClr val="accent2">
              <a:lumMod val="75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ts val="1800"/>
              </a:spcBef>
              <a:spcAft>
                <a:spcPts val="800"/>
              </a:spcAft>
            </a:pPr>
            <a:r>
              <a:rPr lang="en-US" sz="2000" b="1" kern="0" dirty="0">
                <a:latin typeface="Myriad Pro" panose="020B0503030403020204" pitchFamily="34" charset="0"/>
                <a:ea typeface="Times New Roman" panose="02020603050405020304" pitchFamily="18" charset="0"/>
                <a:cs typeface="Arial" panose="020B0604020202020204" pitchFamily="34" charset="0"/>
              </a:rPr>
              <a:t>Our Vision: To Be The Knowledge Leader in Islamic Finance</a:t>
            </a:r>
            <a:endParaRPr lang="en-MY" sz="2000" b="1" kern="0" dirty="0">
              <a:latin typeface="Myriad Pro" panose="020B0503030403020204" pitchFamily="34" charset="0"/>
              <a:ea typeface="Times New Roman" panose="02020603050405020304" pitchFamily="18" charset="0"/>
              <a:cs typeface="Arial" panose="020B0604020202020204" pitchFamily="34" charset="0"/>
            </a:endParaRPr>
          </a:p>
        </p:txBody>
      </p:sp>
      <p:sp>
        <p:nvSpPr>
          <p:cNvPr id="17" name="Rectangle 16"/>
          <p:cNvSpPr/>
          <p:nvPr/>
        </p:nvSpPr>
        <p:spPr>
          <a:xfrm>
            <a:off x="4774119" y="2012011"/>
            <a:ext cx="6938505" cy="592512"/>
          </a:xfrm>
          <a:prstGeom prst="rect">
            <a:avLst/>
          </a:prstGeom>
          <a:solidFill>
            <a:schemeClr val="accent1">
              <a:lumMod val="75000"/>
            </a:schemeClr>
          </a:solidFill>
          <a:ln w="3175">
            <a:noFill/>
            <a:prstDash val="sysDot"/>
          </a:ln>
          <a:effectLst/>
        </p:spPr>
        <p:style>
          <a:lnRef idx="3">
            <a:schemeClr val="lt1"/>
          </a:lnRef>
          <a:fillRef idx="1003">
            <a:schemeClr val="dk2"/>
          </a:fillRef>
          <a:effectRef idx="1">
            <a:schemeClr val="accent1"/>
          </a:effectRef>
          <a:fontRef idx="minor">
            <a:schemeClr val="lt1"/>
          </a:fontRef>
        </p:style>
        <p:txBody>
          <a:bodyPr rtlCol="0" anchor="ctr"/>
          <a:lstStyle/>
          <a:p>
            <a:pPr algn="ctr"/>
            <a:r>
              <a:rPr lang="en-MY" sz="2000" b="1" dirty="0">
                <a:latin typeface="Myriad Pro" panose="020B0503030403020204" pitchFamily="34" charset="0"/>
                <a:cs typeface="Arial" panose="020B0604020202020204" pitchFamily="34" charset="0"/>
              </a:rPr>
              <a:t>Globally Respected Faculty Members</a:t>
            </a:r>
          </a:p>
        </p:txBody>
      </p:sp>
      <p:sp>
        <p:nvSpPr>
          <p:cNvPr id="18" name="Rectangle 17"/>
          <p:cNvSpPr/>
          <p:nvPr/>
        </p:nvSpPr>
        <p:spPr>
          <a:xfrm>
            <a:off x="4774119" y="3181031"/>
            <a:ext cx="3384376" cy="592512"/>
          </a:xfrm>
          <a:prstGeom prst="rect">
            <a:avLst/>
          </a:prstGeom>
          <a:solidFill>
            <a:schemeClr val="accent3">
              <a:lumMod val="75000"/>
            </a:schemeClr>
          </a:solidFill>
          <a:ln w="3175">
            <a:noFill/>
            <a:prstDash val="sysDot"/>
          </a:ln>
          <a:effectLst/>
        </p:spPr>
        <p:style>
          <a:lnRef idx="3">
            <a:schemeClr val="lt1"/>
          </a:lnRef>
          <a:fillRef idx="1003">
            <a:schemeClr val="dk2"/>
          </a:fillRef>
          <a:effectRef idx="1">
            <a:schemeClr val="accent1"/>
          </a:effectRef>
          <a:fontRef idx="minor">
            <a:schemeClr val="lt1"/>
          </a:fontRef>
        </p:style>
        <p:txBody>
          <a:bodyPr rtlCol="0" anchor="ctr"/>
          <a:lstStyle/>
          <a:p>
            <a:pPr algn="ctr"/>
            <a:r>
              <a:rPr lang="en-MY" sz="2000" b="1" dirty="0">
                <a:latin typeface="Myriad Pro" panose="020B0503030403020204" pitchFamily="34" charset="0"/>
                <a:cs typeface="Arial" panose="020B0604020202020204" pitchFamily="34" charset="0"/>
              </a:rPr>
              <a:t>Academic Quality</a:t>
            </a:r>
          </a:p>
        </p:txBody>
      </p:sp>
      <p:sp>
        <p:nvSpPr>
          <p:cNvPr id="21" name="Rectangle 20"/>
          <p:cNvSpPr/>
          <p:nvPr/>
        </p:nvSpPr>
        <p:spPr>
          <a:xfrm>
            <a:off x="8457106" y="3176527"/>
            <a:ext cx="3255518" cy="592512"/>
          </a:xfrm>
          <a:prstGeom prst="rect">
            <a:avLst/>
          </a:prstGeom>
          <a:solidFill>
            <a:schemeClr val="accent3">
              <a:lumMod val="75000"/>
            </a:schemeClr>
          </a:solidFill>
          <a:ln w="3175">
            <a:noFill/>
            <a:prstDash val="sysDot"/>
          </a:ln>
          <a:effectLst/>
        </p:spPr>
        <p:style>
          <a:lnRef idx="3">
            <a:schemeClr val="lt1"/>
          </a:lnRef>
          <a:fillRef idx="1003">
            <a:schemeClr val="dk2"/>
          </a:fillRef>
          <a:effectRef idx="1">
            <a:schemeClr val="accent1"/>
          </a:effectRef>
          <a:fontRef idx="minor">
            <a:schemeClr val="lt1"/>
          </a:fontRef>
        </p:style>
        <p:txBody>
          <a:bodyPr rtlCol="0" anchor="ctr"/>
          <a:lstStyle/>
          <a:p>
            <a:pPr algn="ctr"/>
            <a:r>
              <a:rPr lang="en-MY" sz="2000" b="1" dirty="0">
                <a:latin typeface="Myriad Pro" panose="020B0503030403020204" pitchFamily="34" charset="0"/>
                <a:cs typeface="Arial" panose="020B0604020202020204" pitchFamily="34" charset="0"/>
              </a:rPr>
              <a:t>Research</a:t>
            </a:r>
          </a:p>
        </p:txBody>
      </p:sp>
      <p:sp>
        <p:nvSpPr>
          <p:cNvPr id="3" name="TextBox 2"/>
          <p:cNvSpPr txBox="1"/>
          <p:nvPr/>
        </p:nvSpPr>
        <p:spPr>
          <a:xfrm>
            <a:off x="4943871" y="4045128"/>
            <a:ext cx="2952329" cy="338554"/>
          </a:xfrm>
          <a:prstGeom prst="rect">
            <a:avLst/>
          </a:prstGeom>
          <a:noFill/>
        </p:spPr>
        <p:txBody>
          <a:bodyPr wrap="square" rtlCol="0">
            <a:spAutoFit/>
          </a:bodyPr>
          <a:lstStyle/>
          <a:p>
            <a:pPr algn="ctr"/>
            <a:r>
              <a:rPr lang="en-US" sz="1600" b="1" dirty="0">
                <a:solidFill>
                  <a:schemeClr val="tx2"/>
                </a:solidFill>
                <a:latin typeface="Myriad Pro" panose="020B0503030403020204" pitchFamily="34" charset="0"/>
                <a:cs typeface="Arial" panose="020B0604020202020204" pitchFamily="34" charset="0"/>
              </a:rPr>
              <a:t>AACSB Accredited</a:t>
            </a:r>
            <a:endParaRPr lang="en-MY" sz="1600" b="1" dirty="0">
              <a:solidFill>
                <a:schemeClr val="tx2"/>
              </a:solidFill>
              <a:latin typeface="Myriad Pro" panose="020B0503030403020204" pitchFamily="34" charset="0"/>
              <a:cs typeface="Arial" panose="020B0604020202020204" pitchFamily="34" charset="0"/>
            </a:endParaRPr>
          </a:p>
        </p:txBody>
      </p:sp>
      <p:sp>
        <p:nvSpPr>
          <p:cNvPr id="25" name="TextBox 24"/>
          <p:cNvSpPr txBox="1"/>
          <p:nvPr/>
        </p:nvSpPr>
        <p:spPr>
          <a:xfrm>
            <a:off x="4871862" y="4623196"/>
            <a:ext cx="3096345"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Myriad Pro" panose="020B0503030403020204" pitchFamily="34" charset="0"/>
                <a:cs typeface="Arial" panose="020B0604020202020204" pitchFamily="34" charset="0"/>
              </a:rPr>
              <a:t>INCEIF joins the top 5% of business schools worldwide</a:t>
            </a:r>
          </a:p>
          <a:p>
            <a:pPr marL="285750" indent="-285750">
              <a:buFont typeface="Arial" panose="020B0604020202020204" pitchFamily="34" charset="0"/>
              <a:buChar char="•"/>
            </a:pPr>
            <a:r>
              <a:rPr lang="en-US" sz="1400" dirty="0">
                <a:solidFill>
                  <a:schemeClr val="tx2"/>
                </a:solidFill>
                <a:latin typeface="Myriad Pro" panose="020B0503030403020204" pitchFamily="34" charset="0"/>
                <a:cs typeface="Arial" panose="020B0604020202020204" pitchFamily="34" charset="0"/>
              </a:rPr>
              <a:t>The only Islamic Finance university in Malaysia to be accredited.</a:t>
            </a:r>
            <a:endParaRPr lang="en-MY" sz="1400" dirty="0">
              <a:solidFill>
                <a:schemeClr val="tx2"/>
              </a:solidFill>
              <a:latin typeface="Myriad Pro" panose="020B0503030403020204" pitchFamily="34" charset="0"/>
              <a:cs typeface="Arial" panose="020B0604020202020204" pitchFamily="34" charset="0"/>
            </a:endParaRPr>
          </a:p>
        </p:txBody>
      </p:sp>
      <p:sp>
        <p:nvSpPr>
          <p:cNvPr id="27" name="TextBox 26"/>
          <p:cNvSpPr txBox="1"/>
          <p:nvPr/>
        </p:nvSpPr>
        <p:spPr>
          <a:xfrm>
            <a:off x="8498000" y="3949641"/>
            <a:ext cx="3214623" cy="584775"/>
          </a:xfrm>
          <a:prstGeom prst="rect">
            <a:avLst/>
          </a:prstGeom>
          <a:noFill/>
        </p:spPr>
        <p:txBody>
          <a:bodyPr wrap="square" rtlCol="0">
            <a:spAutoFit/>
          </a:bodyPr>
          <a:lstStyle/>
          <a:p>
            <a:pPr algn="ctr"/>
            <a:r>
              <a:rPr lang="en-US" sz="1600" b="1" dirty="0">
                <a:solidFill>
                  <a:schemeClr val="tx2"/>
                </a:solidFill>
                <a:latin typeface="Myriad Pro" panose="020B0503030403020204" pitchFamily="34" charset="0"/>
                <a:cs typeface="Arial" panose="020B0604020202020204" pitchFamily="34" charset="0"/>
              </a:rPr>
              <a:t>Top in Islamic Finance Research &amp; Publications</a:t>
            </a:r>
            <a:endParaRPr lang="en-MY" sz="1600" b="1" dirty="0">
              <a:solidFill>
                <a:schemeClr val="tx2"/>
              </a:solidFill>
              <a:latin typeface="Myriad Pro" panose="020B0503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90968D7-DD51-AE4D-9995-6F2A3ABBF205}"/>
              </a:ext>
            </a:extLst>
          </p:cNvPr>
          <p:cNvSpPr txBox="1"/>
          <p:nvPr/>
        </p:nvSpPr>
        <p:spPr>
          <a:xfrm>
            <a:off x="8616280" y="4625228"/>
            <a:ext cx="2952328" cy="1384995"/>
          </a:xfrm>
          <a:prstGeom prst="rect">
            <a:avLst/>
          </a:prstGeom>
          <a:noFill/>
        </p:spPr>
        <p:txBody>
          <a:bodyPr wrap="square" rtlCol="0">
            <a:spAutoFit/>
          </a:bodyPr>
          <a:lstStyle/>
          <a:p>
            <a:pPr algn="ctr"/>
            <a:r>
              <a:rPr lang="en-MY" sz="1400" dirty="0">
                <a:solidFill>
                  <a:schemeClr val="tx2"/>
                </a:solidFill>
                <a:latin typeface="Myriad Pro" panose="020B0503030403020204" pitchFamily="34" charset="0"/>
                <a:cs typeface="Arial" panose="020B0604020202020204" pitchFamily="34" charset="0"/>
              </a:rPr>
              <a:t>Since 2015, INCEIF’s research has been ranked top 10 in Malaysia amongst the higher education institutions in the Research Papers in Economics (</a:t>
            </a:r>
            <a:r>
              <a:rPr lang="en-MY" sz="1400" dirty="0" err="1">
                <a:solidFill>
                  <a:schemeClr val="tx2"/>
                </a:solidFill>
                <a:latin typeface="Myriad Pro" panose="020B0503030403020204" pitchFamily="34" charset="0"/>
                <a:cs typeface="Arial" panose="020B0604020202020204" pitchFamily="34" charset="0"/>
              </a:rPr>
              <a:t>RePec</a:t>
            </a:r>
            <a:r>
              <a:rPr lang="en-MY" sz="1400" dirty="0">
                <a:solidFill>
                  <a:schemeClr val="tx2"/>
                </a:solidFill>
                <a:latin typeface="Myriad Pro" panose="020B0503030403020204" pitchFamily="34" charset="0"/>
                <a:cs typeface="Arial" panose="020B0604020202020204" pitchFamily="34" charset="0"/>
              </a:rPr>
              <a:t>) rankings.</a:t>
            </a:r>
            <a:endParaRPr lang="en-US" sz="1400" dirty="0">
              <a:solidFill>
                <a:schemeClr val="tx2"/>
              </a:solidFill>
              <a:latin typeface="Myriad Pro" panose="020B0503030403020204" pitchFamily="34" charset="0"/>
              <a:cs typeface="Arial" panose="020B0604020202020204" pitchFamily="34" charset="0"/>
            </a:endParaRPr>
          </a:p>
          <a:p>
            <a:pPr algn="ctr"/>
            <a:endParaRPr lang="en-US" sz="1400" dirty="0">
              <a:solidFill>
                <a:schemeClr val="tx2"/>
              </a:solidFill>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98765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0318-407F-F84B-92A5-5DDD610A4468}"/>
              </a:ext>
            </a:extLst>
          </p:cNvPr>
          <p:cNvSpPr>
            <a:spLocks noGrp="1"/>
          </p:cNvSpPr>
          <p:nvPr>
            <p:ph type="title"/>
          </p:nvPr>
        </p:nvSpPr>
        <p:spPr>
          <a:xfrm>
            <a:off x="609600" y="625252"/>
            <a:ext cx="10972800" cy="1143000"/>
          </a:xfrm>
        </p:spPr>
        <p:txBody>
          <a:bodyPr anchor="ctr">
            <a:normAutofit/>
          </a:bodyPr>
          <a:lstStyle/>
          <a:p>
            <a:r>
              <a:rPr lang="en-US" sz="3200" dirty="0">
                <a:solidFill>
                  <a:schemeClr val="bg1"/>
                </a:solidFill>
              </a:rPr>
              <a:t>Content</a:t>
            </a:r>
          </a:p>
        </p:txBody>
      </p:sp>
      <p:sp>
        <p:nvSpPr>
          <p:cNvPr id="9" name="Slide Number Placeholder 3">
            <a:extLst>
              <a:ext uri="{FF2B5EF4-FFF2-40B4-BE49-F238E27FC236}">
                <a16:creationId xmlns:a16="http://schemas.microsoft.com/office/drawing/2014/main" id="{B6F01830-FAA7-46DB-8E1F-80C279303737}"/>
              </a:ext>
            </a:extLst>
          </p:cNvPr>
          <p:cNvSpPr>
            <a:spLocks noGrp="1"/>
          </p:cNvSpPr>
          <p:nvPr>
            <p:ph type="sldNum" sz="quarter" idx="4"/>
          </p:nvPr>
        </p:nvSpPr>
        <p:spPr>
          <a:xfrm>
            <a:off x="9107851" y="6520259"/>
            <a:ext cx="2844800" cy="365125"/>
          </a:xfrm>
        </p:spPr>
        <p:txBody>
          <a:bodyPr/>
          <a:lstStyle/>
          <a:p>
            <a:pPr>
              <a:spcAft>
                <a:spcPts val="600"/>
              </a:spcAft>
            </a:pPr>
            <a:fld id="{8F4D090D-EA94-40C4-A53C-A9B462A19CDB}" type="slidenum">
              <a:rPr lang="en-GB" smtClean="0"/>
              <a:pPr>
                <a:spcAft>
                  <a:spcPts val="600"/>
                </a:spcAft>
              </a:pPr>
              <a:t>3</a:t>
            </a:fld>
            <a:endParaRPr lang="en-GB"/>
          </a:p>
        </p:txBody>
      </p:sp>
      <p:graphicFrame>
        <p:nvGraphicFramePr>
          <p:cNvPr id="5" name="Content Placeholder 2">
            <a:extLst>
              <a:ext uri="{FF2B5EF4-FFF2-40B4-BE49-F238E27FC236}">
                <a16:creationId xmlns:a16="http://schemas.microsoft.com/office/drawing/2014/main" id="{D0093E9A-9F7A-47F0-8A4C-AD09D2E2A212}"/>
              </a:ext>
            </a:extLst>
          </p:cNvPr>
          <p:cNvGraphicFramePr>
            <a:graphicFrameLocks noGrp="1"/>
          </p:cNvGraphicFramePr>
          <p:nvPr>
            <p:ph idx="1"/>
            <p:extLst>
              <p:ext uri="{D42A27DB-BD31-4B8C-83A1-F6EECF244321}">
                <p14:modId xmlns:p14="http://schemas.microsoft.com/office/powerpoint/2010/main" val="1760122083"/>
              </p:ext>
            </p:extLst>
          </p:nvPr>
        </p:nvGraphicFramePr>
        <p:xfrm>
          <a:off x="621545" y="1916663"/>
          <a:ext cx="10274902" cy="3744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856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6EFE-B9B9-E740-A502-0ED52C82A165}"/>
              </a:ext>
            </a:extLst>
          </p:cNvPr>
          <p:cNvSpPr>
            <a:spLocks noGrp="1"/>
          </p:cNvSpPr>
          <p:nvPr>
            <p:ph type="title"/>
          </p:nvPr>
        </p:nvSpPr>
        <p:spPr>
          <a:xfrm>
            <a:off x="609600" y="625252"/>
            <a:ext cx="10972800" cy="1143000"/>
          </a:xfrm>
        </p:spPr>
        <p:txBody>
          <a:bodyPr>
            <a:normAutofit/>
          </a:bodyPr>
          <a:lstStyle/>
          <a:p>
            <a:r>
              <a:rPr lang="en-US" sz="3200" dirty="0">
                <a:solidFill>
                  <a:schemeClr val="bg1"/>
                </a:solidFill>
              </a:rPr>
              <a:t>Introduction</a:t>
            </a:r>
          </a:p>
        </p:txBody>
      </p:sp>
      <p:sp>
        <p:nvSpPr>
          <p:cNvPr id="4" name="Slide Number Placeholder 3">
            <a:extLst>
              <a:ext uri="{FF2B5EF4-FFF2-40B4-BE49-F238E27FC236}">
                <a16:creationId xmlns:a16="http://schemas.microsoft.com/office/drawing/2014/main" id="{1F71DD65-4A1A-3F46-834E-A19B6FCD8C2F}"/>
              </a:ext>
            </a:extLst>
          </p:cNvPr>
          <p:cNvSpPr>
            <a:spLocks noGrp="1"/>
          </p:cNvSpPr>
          <p:nvPr>
            <p:ph type="sldNum" sz="quarter" idx="4"/>
          </p:nvPr>
        </p:nvSpPr>
        <p:spPr/>
        <p:txBody>
          <a:bodyPr/>
          <a:lstStyle/>
          <a:p>
            <a:fld id="{8F4D090D-EA94-40C4-A53C-A9B462A19CDB}" type="slidenum">
              <a:rPr lang="en-GB" smtClean="0"/>
              <a:pPr/>
              <a:t>4</a:t>
            </a:fld>
            <a:endParaRPr lang="en-GB" dirty="0"/>
          </a:p>
        </p:txBody>
      </p:sp>
      <p:pic>
        <p:nvPicPr>
          <p:cNvPr id="5" name="Content Placeholder 7" descr="Text&#10;&#10;Description automatically generated with low confidence">
            <a:extLst>
              <a:ext uri="{FF2B5EF4-FFF2-40B4-BE49-F238E27FC236}">
                <a16:creationId xmlns:a16="http://schemas.microsoft.com/office/drawing/2014/main" id="{21257E02-439A-8741-B5B1-511C856621FA}"/>
              </a:ext>
            </a:extLst>
          </p:cNvPr>
          <p:cNvPicPr>
            <a:picLocks noGrp="1" noChangeAspect="1"/>
          </p:cNvPicPr>
          <p:nvPr>
            <p:ph idx="1"/>
          </p:nvPr>
        </p:nvPicPr>
        <p:blipFill>
          <a:blip r:embed="rId2"/>
          <a:stretch>
            <a:fillRect/>
          </a:stretch>
        </p:blipFill>
        <p:spPr>
          <a:xfrm>
            <a:off x="983432" y="1966149"/>
            <a:ext cx="3997288" cy="3857848"/>
          </a:xfrm>
          <a:prstGeom prst="rect">
            <a:avLst/>
          </a:prstGeom>
          <a:noFill/>
        </p:spPr>
      </p:pic>
      <p:pic>
        <p:nvPicPr>
          <p:cNvPr id="6" name="Content Placeholder 7" descr="Text&#10;&#10;Description automatically generated with low confidence">
            <a:extLst>
              <a:ext uri="{FF2B5EF4-FFF2-40B4-BE49-F238E27FC236}">
                <a16:creationId xmlns:a16="http://schemas.microsoft.com/office/drawing/2014/main" id="{A96922FB-B53D-AC45-BD6B-6E3FB36BB09D}"/>
              </a:ext>
            </a:extLst>
          </p:cNvPr>
          <p:cNvPicPr>
            <a:picLocks noChangeAspect="1"/>
          </p:cNvPicPr>
          <p:nvPr/>
        </p:nvPicPr>
        <p:blipFill>
          <a:blip r:embed="rId2"/>
          <a:stretch>
            <a:fillRect/>
          </a:stretch>
        </p:blipFill>
        <p:spPr>
          <a:xfrm>
            <a:off x="407368" y="1772816"/>
            <a:ext cx="4464496" cy="4308757"/>
          </a:xfrm>
          <a:prstGeom prst="rect">
            <a:avLst/>
          </a:prstGeom>
          <a:noFill/>
        </p:spPr>
      </p:pic>
      <p:sp>
        <p:nvSpPr>
          <p:cNvPr id="7" name="Rectangle 6">
            <a:extLst>
              <a:ext uri="{FF2B5EF4-FFF2-40B4-BE49-F238E27FC236}">
                <a16:creationId xmlns:a16="http://schemas.microsoft.com/office/drawing/2014/main" id="{F5B76E58-E4CE-9645-A19D-91ED42789504}"/>
              </a:ext>
            </a:extLst>
          </p:cNvPr>
          <p:cNvSpPr/>
          <p:nvPr/>
        </p:nvSpPr>
        <p:spPr>
          <a:xfrm>
            <a:off x="609600" y="6109637"/>
            <a:ext cx="2946640" cy="246221"/>
          </a:xfrm>
          <a:prstGeom prst="rect">
            <a:avLst/>
          </a:prstGeom>
        </p:spPr>
        <p:txBody>
          <a:bodyPr wrap="none">
            <a:spAutoFit/>
          </a:bodyPr>
          <a:lstStyle/>
          <a:p>
            <a:r>
              <a:rPr lang="en-US" sz="1000" i="1" dirty="0">
                <a:latin typeface="Myriad Pro" panose="020B0503030403020204" pitchFamily="34" charset="0"/>
              </a:rPr>
              <a:t>Source: Islamic Finance Development Report 2020</a:t>
            </a:r>
          </a:p>
        </p:txBody>
      </p:sp>
      <p:pic>
        <p:nvPicPr>
          <p:cNvPr id="8" name="Content Placeholder 4">
            <a:extLst>
              <a:ext uri="{FF2B5EF4-FFF2-40B4-BE49-F238E27FC236}">
                <a16:creationId xmlns:a16="http://schemas.microsoft.com/office/drawing/2014/main" id="{4EECD197-7F69-9642-BA76-D2F17FABAA48}"/>
              </a:ext>
            </a:extLst>
          </p:cNvPr>
          <p:cNvPicPr>
            <a:picLocks noChangeAspect="1"/>
          </p:cNvPicPr>
          <p:nvPr/>
        </p:nvPicPr>
        <p:blipFill>
          <a:blip r:embed="rId3"/>
          <a:stretch>
            <a:fillRect/>
          </a:stretch>
        </p:blipFill>
        <p:spPr>
          <a:xfrm>
            <a:off x="6456040" y="1846909"/>
            <a:ext cx="5328592" cy="4127047"/>
          </a:xfrm>
          <a:prstGeom prst="rect">
            <a:avLst/>
          </a:prstGeom>
          <a:noFill/>
        </p:spPr>
      </p:pic>
      <p:sp>
        <p:nvSpPr>
          <p:cNvPr id="9" name="TextBox 8">
            <a:extLst>
              <a:ext uri="{FF2B5EF4-FFF2-40B4-BE49-F238E27FC236}">
                <a16:creationId xmlns:a16="http://schemas.microsoft.com/office/drawing/2014/main" id="{B2603C5D-01A2-884F-B361-E674A10A3D56}"/>
              </a:ext>
            </a:extLst>
          </p:cNvPr>
          <p:cNvSpPr txBox="1"/>
          <p:nvPr/>
        </p:nvSpPr>
        <p:spPr>
          <a:xfrm>
            <a:off x="5031560" y="5307911"/>
            <a:ext cx="1951573" cy="923330"/>
          </a:xfrm>
          <a:prstGeom prst="rect">
            <a:avLst/>
          </a:prstGeom>
          <a:noFill/>
        </p:spPr>
        <p:txBody>
          <a:bodyPr wrap="square" rtlCol="0">
            <a:spAutoFit/>
          </a:bodyPr>
          <a:lstStyle/>
          <a:p>
            <a:r>
              <a:rPr lang="en-US" dirty="0"/>
              <a:t>YOY Growth </a:t>
            </a:r>
          </a:p>
          <a:p>
            <a:r>
              <a:rPr lang="en-US" dirty="0"/>
              <a:t>rate : 10%</a:t>
            </a:r>
          </a:p>
          <a:p>
            <a:endParaRPr lang="en-US" dirty="0"/>
          </a:p>
        </p:txBody>
      </p:sp>
      <p:sp>
        <p:nvSpPr>
          <p:cNvPr id="10" name="TextBox 9">
            <a:extLst>
              <a:ext uri="{FF2B5EF4-FFF2-40B4-BE49-F238E27FC236}">
                <a16:creationId xmlns:a16="http://schemas.microsoft.com/office/drawing/2014/main" id="{1AEBA2A5-595E-9140-A037-DC00383C2193}"/>
              </a:ext>
            </a:extLst>
          </p:cNvPr>
          <p:cNvSpPr txBox="1"/>
          <p:nvPr/>
        </p:nvSpPr>
        <p:spPr>
          <a:xfrm>
            <a:off x="5034303" y="2420888"/>
            <a:ext cx="1626693" cy="646331"/>
          </a:xfrm>
          <a:prstGeom prst="rect">
            <a:avLst/>
          </a:prstGeom>
          <a:noFill/>
        </p:spPr>
        <p:txBody>
          <a:bodyPr wrap="square" rtlCol="0">
            <a:spAutoFit/>
          </a:bodyPr>
          <a:lstStyle/>
          <a:p>
            <a:r>
              <a:rPr lang="en-US" dirty="0"/>
              <a:t>YOY Growth rate : 14%</a:t>
            </a:r>
          </a:p>
        </p:txBody>
      </p:sp>
      <p:sp>
        <p:nvSpPr>
          <p:cNvPr id="11" name="Rectangle 10">
            <a:extLst>
              <a:ext uri="{FF2B5EF4-FFF2-40B4-BE49-F238E27FC236}">
                <a16:creationId xmlns:a16="http://schemas.microsoft.com/office/drawing/2014/main" id="{3024A6B0-02C2-184F-A8E7-757D6BA34B1C}"/>
              </a:ext>
            </a:extLst>
          </p:cNvPr>
          <p:cNvSpPr/>
          <p:nvPr/>
        </p:nvSpPr>
        <p:spPr>
          <a:xfrm>
            <a:off x="5087126" y="3150310"/>
            <a:ext cx="1521048" cy="646331"/>
          </a:xfrm>
          <a:prstGeom prst="rect">
            <a:avLst/>
          </a:prstGeom>
        </p:spPr>
        <p:txBody>
          <a:bodyPr wrap="square">
            <a:spAutoFit/>
          </a:bodyPr>
          <a:lstStyle/>
          <a:p>
            <a:r>
              <a:rPr lang="en-US" dirty="0"/>
              <a:t>YOY Growth rate : 15%</a:t>
            </a:r>
          </a:p>
        </p:txBody>
      </p:sp>
      <p:sp>
        <p:nvSpPr>
          <p:cNvPr id="12" name="Rectangle 11">
            <a:extLst>
              <a:ext uri="{FF2B5EF4-FFF2-40B4-BE49-F238E27FC236}">
                <a16:creationId xmlns:a16="http://schemas.microsoft.com/office/drawing/2014/main" id="{B57C7E85-D279-B74C-9D2C-9A2C49ED7932}"/>
              </a:ext>
            </a:extLst>
          </p:cNvPr>
          <p:cNvSpPr/>
          <p:nvPr/>
        </p:nvSpPr>
        <p:spPr>
          <a:xfrm>
            <a:off x="5010737" y="4601496"/>
            <a:ext cx="1361078" cy="646331"/>
          </a:xfrm>
          <a:prstGeom prst="rect">
            <a:avLst/>
          </a:prstGeom>
        </p:spPr>
        <p:txBody>
          <a:bodyPr wrap="none">
            <a:spAutoFit/>
          </a:bodyPr>
          <a:lstStyle/>
          <a:p>
            <a:r>
              <a:rPr lang="en-US" dirty="0"/>
              <a:t>YOY Growth </a:t>
            </a:r>
          </a:p>
          <a:p>
            <a:r>
              <a:rPr lang="en-US" dirty="0"/>
              <a:t>rate : 15%</a:t>
            </a:r>
          </a:p>
        </p:txBody>
      </p:sp>
      <p:sp>
        <p:nvSpPr>
          <p:cNvPr id="13" name="Rectangle 12">
            <a:extLst>
              <a:ext uri="{FF2B5EF4-FFF2-40B4-BE49-F238E27FC236}">
                <a16:creationId xmlns:a16="http://schemas.microsoft.com/office/drawing/2014/main" id="{80F75446-E512-FC4B-ABDE-4390CD2D28FA}"/>
              </a:ext>
            </a:extLst>
          </p:cNvPr>
          <p:cNvSpPr/>
          <p:nvPr/>
        </p:nvSpPr>
        <p:spPr>
          <a:xfrm>
            <a:off x="5010737" y="3870439"/>
            <a:ext cx="1361078" cy="646331"/>
          </a:xfrm>
          <a:prstGeom prst="rect">
            <a:avLst/>
          </a:prstGeom>
        </p:spPr>
        <p:txBody>
          <a:bodyPr wrap="none">
            <a:spAutoFit/>
          </a:bodyPr>
          <a:lstStyle/>
          <a:p>
            <a:r>
              <a:rPr lang="en-US" dirty="0"/>
              <a:t>YOY Growth </a:t>
            </a:r>
          </a:p>
          <a:p>
            <a:r>
              <a:rPr lang="en-US" dirty="0"/>
              <a:t>rate : 6%</a:t>
            </a:r>
          </a:p>
        </p:txBody>
      </p:sp>
    </p:spTree>
    <p:extLst>
      <p:ext uri="{BB962C8B-B14F-4D97-AF65-F5344CB8AC3E}">
        <p14:creationId xmlns:p14="http://schemas.microsoft.com/office/powerpoint/2010/main" val="257839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BD94-2942-D14F-AEB4-80F3BE1BE2D0}"/>
              </a:ext>
            </a:extLst>
          </p:cNvPr>
          <p:cNvSpPr>
            <a:spLocks noGrp="1"/>
          </p:cNvSpPr>
          <p:nvPr>
            <p:ph type="title"/>
          </p:nvPr>
        </p:nvSpPr>
        <p:spPr>
          <a:xfrm>
            <a:off x="594409" y="486152"/>
            <a:ext cx="10972800" cy="1143000"/>
          </a:xfrm>
        </p:spPr>
        <p:txBody>
          <a:bodyPr>
            <a:normAutofit/>
          </a:bodyPr>
          <a:lstStyle/>
          <a:p>
            <a:r>
              <a:rPr lang="en-US" sz="3200" dirty="0">
                <a:solidFill>
                  <a:schemeClr val="bg1"/>
                </a:solidFill>
              </a:rPr>
              <a:t>Introduction</a:t>
            </a:r>
          </a:p>
        </p:txBody>
      </p:sp>
      <p:sp>
        <p:nvSpPr>
          <p:cNvPr id="3" name="Content Placeholder 2">
            <a:extLst>
              <a:ext uri="{FF2B5EF4-FFF2-40B4-BE49-F238E27FC236}">
                <a16:creationId xmlns:a16="http://schemas.microsoft.com/office/drawing/2014/main" id="{6760D2EC-3661-084E-9510-20808ABE6747}"/>
              </a:ext>
            </a:extLst>
          </p:cNvPr>
          <p:cNvSpPr>
            <a:spLocks noGrp="1"/>
          </p:cNvSpPr>
          <p:nvPr>
            <p:ph idx="1"/>
          </p:nvPr>
        </p:nvSpPr>
        <p:spPr/>
        <p:txBody>
          <a:bodyPr>
            <a:normAutofit/>
          </a:bodyPr>
          <a:lstStyle/>
          <a:p>
            <a:r>
              <a:rPr lang="en-US" sz="2400" dirty="0"/>
              <a:t>Insurance penetration in Ethiopia is among the lowest in Africa</a:t>
            </a:r>
          </a:p>
          <a:p>
            <a:r>
              <a:rPr lang="en-US" sz="2400" dirty="0"/>
              <a:t>Estimated to be less than 0.6% </a:t>
            </a:r>
          </a:p>
          <a:p>
            <a:r>
              <a:rPr lang="en-US" sz="2400" dirty="0"/>
              <a:t>The challenge for Takaful in Ethiopia will be the same or somewhat similar</a:t>
            </a:r>
          </a:p>
        </p:txBody>
      </p:sp>
      <p:sp>
        <p:nvSpPr>
          <p:cNvPr id="4" name="Slide Number Placeholder 3">
            <a:extLst>
              <a:ext uri="{FF2B5EF4-FFF2-40B4-BE49-F238E27FC236}">
                <a16:creationId xmlns:a16="http://schemas.microsoft.com/office/drawing/2014/main" id="{60D96ABB-A97D-B849-BBE5-F7583E6444A3}"/>
              </a:ext>
            </a:extLst>
          </p:cNvPr>
          <p:cNvSpPr>
            <a:spLocks noGrp="1"/>
          </p:cNvSpPr>
          <p:nvPr>
            <p:ph type="sldNum" sz="quarter" idx="4"/>
          </p:nvPr>
        </p:nvSpPr>
        <p:spPr/>
        <p:txBody>
          <a:bodyPr/>
          <a:lstStyle/>
          <a:p>
            <a:fld id="{8F4D090D-EA94-40C4-A53C-A9B462A19CDB}" type="slidenum">
              <a:rPr lang="en-GB" smtClean="0"/>
              <a:pPr/>
              <a:t>5</a:t>
            </a:fld>
            <a:endParaRPr lang="en-GB" dirty="0"/>
          </a:p>
        </p:txBody>
      </p:sp>
    </p:spTree>
    <p:extLst>
      <p:ext uri="{BB962C8B-B14F-4D97-AF65-F5344CB8AC3E}">
        <p14:creationId xmlns:p14="http://schemas.microsoft.com/office/powerpoint/2010/main" val="222159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1CC69C-E6B9-4F35-9132-0089EFB4DB37}"/>
              </a:ext>
            </a:extLst>
          </p:cNvPr>
          <p:cNvSpPr>
            <a:spLocks noGrp="1"/>
          </p:cNvSpPr>
          <p:nvPr>
            <p:ph type="sldNum" sz="quarter" idx="4"/>
          </p:nvPr>
        </p:nvSpPr>
        <p:spPr/>
        <p:txBody>
          <a:bodyPr/>
          <a:lstStyle/>
          <a:p>
            <a:fld id="{8F4D090D-EA94-40C4-A53C-A9B462A19CDB}" type="slidenum">
              <a:rPr lang="en-GB" smtClean="0"/>
              <a:pPr/>
              <a:t>6</a:t>
            </a:fld>
            <a:endParaRPr lang="en-GB" dirty="0"/>
          </a:p>
        </p:txBody>
      </p:sp>
      <p:sp>
        <p:nvSpPr>
          <p:cNvPr id="3" name="Title 2">
            <a:extLst>
              <a:ext uri="{FF2B5EF4-FFF2-40B4-BE49-F238E27FC236}">
                <a16:creationId xmlns:a16="http://schemas.microsoft.com/office/drawing/2014/main" id="{5FEA1C28-A104-4462-8A0F-E7FE9AA49393}"/>
              </a:ext>
            </a:extLst>
          </p:cNvPr>
          <p:cNvSpPr>
            <a:spLocks noGrp="1"/>
          </p:cNvSpPr>
          <p:nvPr>
            <p:ph type="title"/>
          </p:nvPr>
        </p:nvSpPr>
        <p:spPr>
          <a:xfrm>
            <a:off x="621545" y="625252"/>
            <a:ext cx="9086800" cy="1143000"/>
          </a:xfrm>
        </p:spPr>
        <p:txBody>
          <a:bodyPr>
            <a:normAutofit/>
          </a:bodyPr>
          <a:lstStyle/>
          <a:p>
            <a:r>
              <a:rPr lang="en-US" sz="3200" dirty="0">
                <a:solidFill>
                  <a:schemeClr val="bg1"/>
                </a:solidFill>
              </a:rPr>
              <a:t>Critical Success Factors for Takaful</a:t>
            </a:r>
            <a:endParaRPr lang="en-MY" sz="3200" b="1" dirty="0"/>
          </a:p>
        </p:txBody>
      </p:sp>
      <p:grpSp>
        <p:nvGrpSpPr>
          <p:cNvPr id="5" name="Group 4">
            <a:extLst>
              <a:ext uri="{FF2B5EF4-FFF2-40B4-BE49-F238E27FC236}">
                <a16:creationId xmlns:a16="http://schemas.microsoft.com/office/drawing/2014/main" id="{D10A0077-41C7-43A5-A9F7-1640C41955D3}"/>
              </a:ext>
            </a:extLst>
          </p:cNvPr>
          <p:cNvGrpSpPr/>
          <p:nvPr/>
        </p:nvGrpSpPr>
        <p:grpSpPr>
          <a:xfrm>
            <a:off x="621545" y="1748544"/>
            <a:ext cx="11127562" cy="4283831"/>
            <a:chOff x="599188" y="1085331"/>
            <a:chExt cx="11127562" cy="4283831"/>
          </a:xfrm>
        </p:grpSpPr>
        <p:cxnSp>
          <p:nvCxnSpPr>
            <p:cNvPr id="6" name="Straight Connector 5">
              <a:extLst>
                <a:ext uri="{FF2B5EF4-FFF2-40B4-BE49-F238E27FC236}">
                  <a16:creationId xmlns:a16="http://schemas.microsoft.com/office/drawing/2014/main" id="{45927253-7C97-4C46-8EC2-19812D73CACB}"/>
                </a:ext>
              </a:extLst>
            </p:cNvPr>
            <p:cNvCxnSpPr>
              <a:cxnSpLocks/>
              <a:stCxn id="27" idx="15"/>
            </p:cNvCxnSpPr>
            <p:nvPr/>
          </p:nvCxnSpPr>
          <p:spPr>
            <a:xfrm flipH="1" flipV="1">
              <a:off x="2311272" y="1923083"/>
              <a:ext cx="719394" cy="384923"/>
            </a:xfrm>
            <a:prstGeom prst="line">
              <a:avLst/>
            </a:prstGeom>
            <a:ln w="19050">
              <a:solidFill>
                <a:srgbClr val="0190BC"/>
              </a:solidFill>
              <a:prstDash val="dash"/>
              <a:tailEnd type="diamo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0426778-8663-4F79-956B-84FAE1758B88}"/>
                </a:ext>
              </a:extLst>
            </p:cNvPr>
            <p:cNvGrpSpPr/>
            <p:nvPr/>
          </p:nvGrpSpPr>
          <p:grpSpPr>
            <a:xfrm>
              <a:off x="599188" y="1399361"/>
              <a:ext cx="4767919" cy="1979085"/>
              <a:chOff x="734261" y="1313289"/>
              <a:chExt cx="3575941" cy="1484313"/>
            </a:xfrm>
          </p:grpSpPr>
          <p:sp>
            <p:nvSpPr>
              <p:cNvPr id="27" name="Freeform 10">
                <a:extLst>
                  <a:ext uri="{FF2B5EF4-FFF2-40B4-BE49-F238E27FC236}">
                    <a16:creationId xmlns:a16="http://schemas.microsoft.com/office/drawing/2014/main" id="{3F16DE70-BBCA-4185-B43C-403332FAEDF7}"/>
                  </a:ext>
                </a:extLst>
              </p:cNvPr>
              <p:cNvSpPr>
                <a:spLocks/>
              </p:cNvSpPr>
              <p:nvPr/>
            </p:nvSpPr>
            <p:spPr bwMode="auto">
              <a:xfrm>
                <a:off x="2505214" y="1313289"/>
                <a:ext cx="1804988" cy="1484313"/>
              </a:xfrm>
              <a:custGeom>
                <a:avLst/>
                <a:gdLst>
                  <a:gd name="T0" fmla="*/ 1385 w 1474"/>
                  <a:gd name="T1" fmla="*/ 1043 h 1211"/>
                  <a:gd name="T2" fmla="*/ 1195 w 1474"/>
                  <a:gd name="T3" fmla="*/ 995 h 1211"/>
                  <a:gd name="T4" fmla="*/ 1095 w 1474"/>
                  <a:gd name="T5" fmla="*/ 1171 h 1211"/>
                  <a:gd name="T6" fmla="*/ 1087 w 1474"/>
                  <a:gd name="T7" fmla="*/ 1182 h 1211"/>
                  <a:gd name="T8" fmla="*/ 1040 w 1474"/>
                  <a:gd name="T9" fmla="*/ 1210 h 1211"/>
                  <a:gd name="T10" fmla="*/ 1025 w 1474"/>
                  <a:gd name="T11" fmla="*/ 1211 h 1211"/>
                  <a:gd name="T12" fmla="*/ 790 w 1474"/>
                  <a:gd name="T13" fmla="*/ 1210 h 1211"/>
                  <a:gd name="T14" fmla="*/ 405 w 1474"/>
                  <a:gd name="T15" fmla="*/ 1204 h 1211"/>
                  <a:gd name="T16" fmla="*/ 390 w 1474"/>
                  <a:gd name="T17" fmla="*/ 1202 h 1211"/>
                  <a:gd name="T18" fmla="*/ 337 w 1474"/>
                  <a:gd name="T19" fmla="*/ 1163 h 1211"/>
                  <a:gd name="T20" fmla="*/ 260 w 1474"/>
                  <a:gd name="T21" fmla="*/ 1027 h 1211"/>
                  <a:gd name="T22" fmla="*/ 139 w 1474"/>
                  <a:gd name="T23" fmla="*/ 1093 h 1211"/>
                  <a:gd name="T24" fmla="*/ 1 w 1474"/>
                  <a:gd name="T25" fmla="*/ 951 h 1211"/>
                  <a:gd name="T26" fmla="*/ 140 w 1474"/>
                  <a:gd name="T27" fmla="*/ 813 h 1211"/>
                  <a:gd name="T28" fmla="*/ 41 w 1474"/>
                  <a:gd name="T29" fmla="*/ 636 h 1211"/>
                  <a:gd name="T30" fmla="*/ 43 w 1474"/>
                  <a:gd name="T31" fmla="*/ 556 h 1211"/>
                  <a:gd name="T32" fmla="*/ 273 w 1474"/>
                  <a:gd name="T33" fmla="*/ 175 h 1211"/>
                  <a:gd name="T34" fmla="*/ 355 w 1474"/>
                  <a:gd name="T35" fmla="*/ 39 h 1211"/>
                  <a:gd name="T36" fmla="*/ 425 w 1474"/>
                  <a:gd name="T37" fmla="*/ 0 h 1211"/>
                  <a:gd name="T38" fmla="*/ 1032 w 1474"/>
                  <a:gd name="T39" fmla="*/ 10 h 1211"/>
                  <a:gd name="T40" fmla="*/ 1085 w 1474"/>
                  <a:gd name="T41" fmla="*/ 31 h 1211"/>
                  <a:gd name="T42" fmla="*/ 1085 w 1474"/>
                  <a:gd name="T43" fmla="*/ 31 h 1211"/>
                  <a:gd name="T44" fmla="*/ 1091 w 1474"/>
                  <a:gd name="T45" fmla="*/ 40 h 1211"/>
                  <a:gd name="T46" fmla="*/ 1198 w 1474"/>
                  <a:gd name="T47" fmla="*/ 226 h 1211"/>
                  <a:gd name="T48" fmla="*/ 1063 w 1474"/>
                  <a:gd name="T49" fmla="*/ 364 h 1211"/>
                  <a:gd name="T50" fmla="*/ 1201 w 1474"/>
                  <a:gd name="T51" fmla="*/ 506 h 1211"/>
                  <a:gd name="T52" fmla="*/ 1320 w 1474"/>
                  <a:gd name="T53" fmla="*/ 443 h 1211"/>
                  <a:gd name="T54" fmla="*/ 1396 w 1474"/>
                  <a:gd name="T55" fmla="*/ 578 h 1211"/>
                  <a:gd name="T56" fmla="*/ 1405 w 1474"/>
                  <a:gd name="T57" fmla="*/ 609 h 1211"/>
                  <a:gd name="T58" fmla="*/ 1395 w 1474"/>
                  <a:gd name="T59" fmla="*/ 646 h 1211"/>
                  <a:gd name="T60" fmla="*/ 1317 w 1474"/>
                  <a:gd name="T61" fmla="*/ 782 h 1211"/>
                  <a:gd name="T62" fmla="*/ 1318 w 1474"/>
                  <a:gd name="T63" fmla="*/ 782 h 1211"/>
                  <a:gd name="T64" fmla="*/ 1320 w 1474"/>
                  <a:gd name="T65" fmla="*/ 782 h 1211"/>
                  <a:gd name="T66" fmla="*/ 1436 w 1474"/>
                  <a:gd name="T67" fmla="*/ 852 h 1211"/>
                  <a:gd name="T68" fmla="*/ 1385 w 1474"/>
                  <a:gd name="T69" fmla="*/ 104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211">
                    <a:moveTo>
                      <a:pt x="1385" y="1043"/>
                    </a:moveTo>
                    <a:cubicBezTo>
                      <a:pt x="1319" y="1081"/>
                      <a:pt x="1234" y="1060"/>
                      <a:pt x="1195" y="995"/>
                    </a:cubicBezTo>
                    <a:cubicBezTo>
                      <a:pt x="1095" y="1171"/>
                      <a:pt x="1095" y="1171"/>
                      <a:pt x="1095" y="1171"/>
                    </a:cubicBezTo>
                    <a:cubicBezTo>
                      <a:pt x="1092" y="1175"/>
                      <a:pt x="1090" y="1178"/>
                      <a:pt x="1087" y="1182"/>
                    </a:cubicBezTo>
                    <a:cubicBezTo>
                      <a:pt x="1075" y="1196"/>
                      <a:pt x="1058" y="1206"/>
                      <a:pt x="1040" y="1210"/>
                    </a:cubicBezTo>
                    <a:cubicBezTo>
                      <a:pt x="1035" y="1211"/>
                      <a:pt x="1030" y="1211"/>
                      <a:pt x="1025" y="1211"/>
                    </a:cubicBezTo>
                    <a:cubicBezTo>
                      <a:pt x="790" y="1210"/>
                      <a:pt x="790" y="1210"/>
                      <a:pt x="790" y="1210"/>
                    </a:cubicBezTo>
                    <a:cubicBezTo>
                      <a:pt x="405" y="1204"/>
                      <a:pt x="405" y="1204"/>
                      <a:pt x="405" y="1204"/>
                    </a:cubicBezTo>
                    <a:cubicBezTo>
                      <a:pt x="400" y="1204"/>
                      <a:pt x="395" y="1204"/>
                      <a:pt x="390" y="1202"/>
                    </a:cubicBezTo>
                    <a:cubicBezTo>
                      <a:pt x="367" y="1198"/>
                      <a:pt x="348" y="1184"/>
                      <a:pt x="337" y="1163"/>
                    </a:cubicBezTo>
                    <a:cubicBezTo>
                      <a:pt x="260" y="1027"/>
                      <a:pt x="260" y="1027"/>
                      <a:pt x="260" y="1027"/>
                    </a:cubicBezTo>
                    <a:cubicBezTo>
                      <a:pt x="235" y="1067"/>
                      <a:pt x="190" y="1094"/>
                      <a:pt x="139" y="1093"/>
                    </a:cubicBezTo>
                    <a:cubicBezTo>
                      <a:pt x="62" y="1092"/>
                      <a:pt x="0" y="1028"/>
                      <a:pt x="1" y="951"/>
                    </a:cubicBezTo>
                    <a:cubicBezTo>
                      <a:pt x="3" y="874"/>
                      <a:pt x="64" y="813"/>
                      <a:pt x="140" y="813"/>
                    </a:cubicBezTo>
                    <a:cubicBezTo>
                      <a:pt x="41" y="636"/>
                      <a:pt x="41" y="636"/>
                      <a:pt x="41" y="636"/>
                    </a:cubicBezTo>
                    <a:cubicBezTo>
                      <a:pt x="27" y="611"/>
                      <a:pt x="28" y="581"/>
                      <a:pt x="43" y="556"/>
                    </a:cubicBezTo>
                    <a:cubicBezTo>
                      <a:pt x="273" y="175"/>
                      <a:pt x="273" y="175"/>
                      <a:pt x="273" y="175"/>
                    </a:cubicBezTo>
                    <a:cubicBezTo>
                      <a:pt x="355" y="39"/>
                      <a:pt x="355" y="39"/>
                      <a:pt x="355" y="39"/>
                    </a:cubicBezTo>
                    <a:cubicBezTo>
                      <a:pt x="370" y="15"/>
                      <a:pt x="396" y="0"/>
                      <a:pt x="425" y="0"/>
                    </a:cubicBezTo>
                    <a:cubicBezTo>
                      <a:pt x="1032" y="10"/>
                      <a:pt x="1032" y="10"/>
                      <a:pt x="1032" y="10"/>
                    </a:cubicBezTo>
                    <a:cubicBezTo>
                      <a:pt x="1052" y="11"/>
                      <a:pt x="1071" y="18"/>
                      <a:pt x="1085" y="31"/>
                    </a:cubicBezTo>
                    <a:cubicBezTo>
                      <a:pt x="1085" y="31"/>
                      <a:pt x="1085" y="31"/>
                      <a:pt x="1085" y="31"/>
                    </a:cubicBezTo>
                    <a:cubicBezTo>
                      <a:pt x="1087" y="34"/>
                      <a:pt x="1089" y="37"/>
                      <a:pt x="1091" y="40"/>
                    </a:cubicBezTo>
                    <a:cubicBezTo>
                      <a:pt x="1198" y="226"/>
                      <a:pt x="1198" y="226"/>
                      <a:pt x="1198" y="226"/>
                    </a:cubicBezTo>
                    <a:cubicBezTo>
                      <a:pt x="1124" y="229"/>
                      <a:pt x="1064" y="289"/>
                      <a:pt x="1063" y="364"/>
                    </a:cubicBezTo>
                    <a:cubicBezTo>
                      <a:pt x="1062" y="441"/>
                      <a:pt x="1123" y="505"/>
                      <a:pt x="1201" y="506"/>
                    </a:cubicBezTo>
                    <a:cubicBezTo>
                      <a:pt x="1250" y="507"/>
                      <a:pt x="1295" y="482"/>
                      <a:pt x="1320" y="443"/>
                    </a:cubicBezTo>
                    <a:cubicBezTo>
                      <a:pt x="1396" y="578"/>
                      <a:pt x="1396" y="578"/>
                      <a:pt x="1396" y="578"/>
                    </a:cubicBezTo>
                    <a:cubicBezTo>
                      <a:pt x="1401" y="588"/>
                      <a:pt x="1404" y="598"/>
                      <a:pt x="1405" y="609"/>
                    </a:cubicBezTo>
                    <a:cubicBezTo>
                      <a:pt x="1405" y="622"/>
                      <a:pt x="1401" y="635"/>
                      <a:pt x="1395" y="646"/>
                    </a:cubicBezTo>
                    <a:cubicBezTo>
                      <a:pt x="1317" y="782"/>
                      <a:pt x="1317" y="782"/>
                      <a:pt x="1317" y="782"/>
                    </a:cubicBezTo>
                    <a:cubicBezTo>
                      <a:pt x="1317" y="782"/>
                      <a:pt x="1318" y="782"/>
                      <a:pt x="1318" y="782"/>
                    </a:cubicBezTo>
                    <a:cubicBezTo>
                      <a:pt x="1318" y="782"/>
                      <a:pt x="1319" y="782"/>
                      <a:pt x="1320" y="782"/>
                    </a:cubicBezTo>
                    <a:cubicBezTo>
                      <a:pt x="1366" y="784"/>
                      <a:pt x="1411" y="809"/>
                      <a:pt x="1436" y="852"/>
                    </a:cubicBezTo>
                    <a:cubicBezTo>
                      <a:pt x="1474" y="919"/>
                      <a:pt x="1451" y="1004"/>
                      <a:pt x="1385" y="1043"/>
                    </a:cubicBezTo>
                    <a:close/>
                  </a:path>
                </a:pathLst>
              </a:custGeom>
              <a:solidFill>
                <a:srgbClr val="BFEBF4"/>
              </a:solidFill>
              <a:ln>
                <a:solidFill>
                  <a:schemeClr val="accent6">
                    <a:lumMod val="20000"/>
                    <a:lumOff val="80000"/>
                  </a:schemeClr>
                </a:solidFill>
              </a:ln>
              <a:effectLst/>
            </p:spPr>
            <p:txBody>
              <a:bodyPr vert="horz" wrap="square" lIns="121920" tIns="60960" rIns="121920" bIns="60960" numCol="1" anchor="t" anchorCtr="0" compatLnSpc="1">
                <a:prstTxWarp prst="textNoShape">
                  <a:avLst/>
                </a:prstTxWarp>
              </a:bodyPr>
              <a:lstStyle/>
              <a:p>
                <a:endParaRPr lang="en-US" sz="2000">
                  <a:latin typeface="Candara" panose="020E0502030303020204" pitchFamily="34" charset="0"/>
                </a:endParaRPr>
              </a:p>
            </p:txBody>
          </p:sp>
          <p:sp>
            <p:nvSpPr>
              <p:cNvPr id="28" name="CasetăText 11">
                <a:extLst>
                  <a:ext uri="{FF2B5EF4-FFF2-40B4-BE49-F238E27FC236}">
                    <a16:creationId xmlns:a16="http://schemas.microsoft.com/office/drawing/2014/main" id="{3386BAE4-3B78-4341-9359-0825CFE68502}"/>
                  </a:ext>
                </a:extLst>
              </p:cNvPr>
              <p:cNvSpPr txBox="1"/>
              <p:nvPr/>
            </p:nvSpPr>
            <p:spPr>
              <a:xfrm>
                <a:off x="2791454" y="1355413"/>
                <a:ext cx="1088231" cy="623248"/>
              </a:xfrm>
              <a:prstGeom prst="rect">
                <a:avLst/>
              </a:prstGeom>
              <a:noFill/>
            </p:spPr>
            <p:txBody>
              <a:bodyPr wrap="square" rtlCol="0">
                <a:spAutoFit/>
              </a:bodyPr>
              <a:lstStyle/>
              <a:p>
                <a:pPr algn="ctr"/>
                <a:r>
                  <a:rPr lang="en-US" sz="1600" b="1" dirty="0">
                    <a:solidFill>
                      <a:schemeClr val="tx1">
                        <a:lumMod val="85000"/>
                        <a:lumOff val="15000"/>
                      </a:schemeClr>
                    </a:solidFill>
                    <a:latin typeface="Candara" panose="020E0502030303020204" pitchFamily="34" charset="0"/>
                    <a:cs typeface="Arial" panose="020B0604020202020204" pitchFamily="34" charset="0"/>
                  </a:rPr>
                  <a:t>Broad</a:t>
                </a:r>
              </a:p>
              <a:p>
                <a:pPr algn="ctr"/>
                <a:r>
                  <a:rPr lang="en-US" sz="1600" b="1" dirty="0">
                    <a:solidFill>
                      <a:schemeClr val="tx1">
                        <a:lumMod val="85000"/>
                        <a:lumOff val="15000"/>
                      </a:schemeClr>
                    </a:solidFill>
                    <a:latin typeface="Candara" panose="020E0502030303020204" pitchFamily="34" charset="0"/>
                    <a:cs typeface="Arial" panose="020B0604020202020204" pitchFamily="34" charset="0"/>
                  </a:rPr>
                  <a:t>Product </a:t>
                </a:r>
              </a:p>
              <a:p>
                <a:pPr algn="ctr"/>
                <a:r>
                  <a:rPr lang="en-US" sz="1600" b="1" dirty="0">
                    <a:solidFill>
                      <a:schemeClr val="tx1">
                        <a:lumMod val="85000"/>
                        <a:lumOff val="15000"/>
                      </a:schemeClr>
                    </a:solidFill>
                    <a:latin typeface="Candara" panose="020E0502030303020204" pitchFamily="34" charset="0"/>
                    <a:cs typeface="Arial" panose="020B0604020202020204" pitchFamily="34" charset="0"/>
                  </a:rPr>
                  <a:t>Offering</a:t>
                </a:r>
              </a:p>
            </p:txBody>
          </p:sp>
          <p:sp>
            <p:nvSpPr>
              <p:cNvPr id="29" name="CasetăText 23">
                <a:extLst>
                  <a:ext uri="{FF2B5EF4-FFF2-40B4-BE49-F238E27FC236}">
                    <a16:creationId xmlns:a16="http://schemas.microsoft.com/office/drawing/2014/main" id="{47034228-A778-40EE-9BD8-62CD75EFA6F2}"/>
                  </a:ext>
                </a:extLst>
              </p:cNvPr>
              <p:cNvSpPr txBox="1"/>
              <p:nvPr/>
            </p:nvSpPr>
            <p:spPr>
              <a:xfrm>
                <a:off x="734261" y="1374607"/>
                <a:ext cx="1537978" cy="39241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latin typeface="Myriad Pro" panose="020B0503030403020204" pitchFamily="34" charset="0"/>
                  </a:rPr>
                  <a:t>General Takaful</a:t>
                </a:r>
              </a:p>
              <a:p>
                <a:pPr marL="285750" indent="-285750">
                  <a:buFont typeface="Arial" panose="020B0604020202020204" pitchFamily="34" charset="0"/>
                  <a:buChar char="•"/>
                </a:pPr>
                <a:r>
                  <a:rPr lang="en-US" sz="1400" dirty="0">
                    <a:solidFill>
                      <a:prstClr val="black"/>
                    </a:solidFill>
                    <a:latin typeface="Myriad Pro" panose="020B0503030403020204" pitchFamily="34" charset="0"/>
                  </a:rPr>
                  <a:t>Family Takaful</a:t>
                </a:r>
              </a:p>
            </p:txBody>
          </p:sp>
        </p:grpSp>
        <p:grpSp>
          <p:nvGrpSpPr>
            <p:cNvPr id="8" name="Group 7">
              <a:extLst>
                <a:ext uri="{FF2B5EF4-FFF2-40B4-BE49-F238E27FC236}">
                  <a16:creationId xmlns:a16="http://schemas.microsoft.com/office/drawing/2014/main" id="{4D2C612F-CBB7-4955-8EE3-FC0A82C4F6CC}"/>
                </a:ext>
              </a:extLst>
            </p:cNvPr>
            <p:cNvGrpSpPr/>
            <p:nvPr/>
          </p:nvGrpSpPr>
          <p:grpSpPr>
            <a:xfrm>
              <a:off x="734290" y="3378443"/>
              <a:ext cx="4569317" cy="1966385"/>
              <a:chOff x="835588" y="2797601"/>
              <a:chExt cx="3426989" cy="1474788"/>
            </a:xfrm>
          </p:grpSpPr>
          <p:sp>
            <p:nvSpPr>
              <p:cNvPr id="24" name="Freeform 9">
                <a:extLst>
                  <a:ext uri="{FF2B5EF4-FFF2-40B4-BE49-F238E27FC236}">
                    <a16:creationId xmlns:a16="http://schemas.microsoft.com/office/drawing/2014/main" id="{17D9B2E1-461A-4968-A1AD-5669A6344EEB}"/>
                  </a:ext>
                </a:extLst>
              </p:cNvPr>
              <p:cNvSpPr>
                <a:spLocks/>
              </p:cNvSpPr>
              <p:nvPr/>
            </p:nvSpPr>
            <p:spPr bwMode="auto">
              <a:xfrm>
                <a:off x="2543314" y="2797601"/>
                <a:ext cx="1719263" cy="1474788"/>
              </a:xfrm>
              <a:custGeom>
                <a:avLst/>
                <a:gdLst>
                  <a:gd name="T0" fmla="*/ 1368 w 1403"/>
                  <a:gd name="T1" fmla="*/ 560 h 1204"/>
                  <a:gd name="T2" fmla="*/ 1368 w 1403"/>
                  <a:gd name="T3" fmla="*/ 640 h 1204"/>
                  <a:gd name="T4" fmla="*/ 1064 w 1403"/>
                  <a:gd name="T5" fmla="*/ 1163 h 1204"/>
                  <a:gd name="T6" fmla="*/ 995 w 1403"/>
                  <a:gd name="T7" fmla="*/ 1204 h 1204"/>
                  <a:gd name="T8" fmla="*/ 388 w 1403"/>
                  <a:gd name="T9" fmla="*/ 1204 h 1204"/>
                  <a:gd name="T10" fmla="*/ 319 w 1403"/>
                  <a:gd name="T11" fmla="*/ 1163 h 1204"/>
                  <a:gd name="T12" fmla="*/ 218 w 1403"/>
                  <a:gd name="T13" fmla="*/ 989 h 1204"/>
                  <a:gd name="T14" fmla="*/ 351 w 1403"/>
                  <a:gd name="T15" fmla="*/ 849 h 1204"/>
                  <a:gd name="T16" fmla="*/ 211 w 1403"/>
                  <a:gd name="T17" fmla="*/ 709 h 1204"/>
                  <a:gd name="T18" fmla="*/ 93 w 1403"/>
                  <a:gd name="T19" fmla="*/ 774 h 1204"/>
                  <a:gd name="T20" fmla="*/ 15 w 1403"/>
                  <a:gd name="T21" fmla="*/ 640 h 1204"/>
                  <a:gd name="T22" fmla="*/ 15 w 1403"/>
                  <a:gd name="T23" fmla="*/ 560 h 1204"/>
                  <a:gd name="T24" fmla="*/ 319 w 1403"/>
                  <a:gd name="T25" fmla="*/ 39 h 1204"/>
                  <a:gd name="T26" fmla="*/ 388 w 1403"/>
                  <a:gd name="T27" fmla="*/ 0 h 1204"/>
                  <a:gd name="T28" fmla="*/ 995 w 1403"/>
                  <a:gd name="T29" fmla="*/ 0 h 1204"/>
                  <a:gd name="T30" fmla="*/ 1064 w 1403"/>
                  <a:gd name="T31" fmla="*/ 39 h 1204"/>
                  <a:gd name="T32" fmla="*/ 1143 w 1403"/>
                  <a:gd name="T33" fmla="*/ 173 h 1204"/>
                  <a:gd name="T34" fmla="*/ 1263 w 1403"/>
                  <a:gd name="T35" fmla="*/ 105 h 1204"/>
                  <a:gd name="T36" fmla="*/ 1403 w 1403"/>
                  <a:gd name="T37" fmla="*/ 245 h 1204"/>
                  <a:gd name="T38" fmla="*/ 1266 w 1403"/>
                  <a:gd name="T39" fmla="*/ 385 h 1204"/>
                  <a:gd name="T40" fmla="*/ 1368 w 1403"/>
                  <a:gd name="T41" fmla="*/ 56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3" h="1204">
                    <a:moveTo>
                      <a:pt x="1368" y="560"/>
                    </a:moveTo>
                    <a:cubicBezTo>
                      <a:pt x="1383" y="585"/>
                      <a:pt x="1383" y="615"/>
                      <a:pt x="1368" y="640"/>
                    </a:cubicBezTo>
                    <a:cubicBezTo>
                      <a:pt x="1064" y="1163"/>
                      <a:pt x="1064" y="1163"/>
                      <a:pt x="1064" y="1163"/>
                    </a:cubicBezTo>
                    <a:cubicBezTo>
                      <a:pt x="1050" y="1188"/>
                      <a:pt x="1024" y="1204"/>
                      <a:pt x="995" y="1204"/>
                    </a:cubicBezTo>
                    <a:cubicBezTo>
                      <a:pt x="388" y="1204"/>
                      <a:pt x="388" y="1204"/>
                      <a:pt x="388" y="1204"/>
                    </a:cubicBezTo>
                    <a:cubicBezTo>
                      <a:pt x="359" y="1204"/>
                      <a:pt x="333" y="1188"/>
                      <a:pt x="319" y="1163"/>
                    </a:cubicBezTo>
                    <a:cubicBezTo>
                      <a:pt x="218" y="989"/>
                      <a:pt x="218" y="989"/>
                      <a:pt x="218" y="989"/>
                    </a:cubicBezTo>
                    <a:cubicBezTo>
                      <a:pt x="292" y="986"/>
                      <a:pt x="351" y="924"/>
                      <a:pt x="351" y="849"/>
                    </a:cubicBezTo>
                    <a:cubicBezTo>
                      <a:pt x="351" y="772"/>
                      <a:pt x="288" y="709"/>
                      <a:pt x="211" y="709"/>
                    </a:cubicBezTo>
                    <a:cubicBezTo>
                      <a:pt x="161" y="709"/>
                      <a:pt x="118" y="735"/>
                      <a:pt x="93" y="774"/>
                    </a:cubicBezTo>
                    <a:cubicBezTo>
                      <a:pt x="15" y="640"/>
                      <a:pt x="15" y="640"/>
                      <a:pt x="15" y="640"/>
                    </a:cubicBezTo>
                    <a:cubicBezTo>
                      <a:pt x="0" y="615"/>
                      <a:pt x="0" y="585"/>
                      <a:pt x="15" y="560"/>
                    </a:cubicBezTo>
                    <a:cubicBezTo>
                      <a:pt x="319" y="39"/>
                      <a:pt x="319" y="39"/>
                      <a:pt x="319" y="39"/>
                    </a:cubicBezTo>
                    <a:cubicBezTo>
                      <a:pt x="333" y="14"/>
                      <a:pt x="359" y="0"/>
                      <a:pt x="388" y="0"/>
                    </a:cubicBezTo>
                    <a:cubicBezTo>
                      <a:pt x="995" y="0"/>
                      <a:pt x="995" y="0"/>
                      <a:pt x="995" y="0"/>
                    </a:cubicBezTo>
                    <a:cubicBezTo>
                      <a:pt x="1024" y="0"/>
                      <a:pt x="1050" y="14"/>
                      <a:pt x="1064" y="39"/>
                    </a:cubicBezTo>
                    <a:cubicBezTo>
                      <a:pt x="1143" y="173"/>
                      <a:pt x="1143" y="173"/>
                      <a:pt x="1143" y="173"/>
                    </a:cubicBezTo>
                    <a:cubicBezTo>
                      <a:pt x="1168" y="133"/>
                      <a:pt x="1212" y="105"/>
                      <a:pt x="1263" y="105"/>
                    </a:cubicBezTo>
                    <a:cubicBezTo>
                      <a:pt x="1340" y="105"/>
                      <a:pt x="1403" y="168"/>
                      <a:pt x="1403" y="245"/>
                    </a:cubicBezTo>
                    <a:cubicBezTo>
                      <a:pt x="1403" y="321"/>
                      <a:pt x="1342" y="383"/>
                      <a:pt x="1266" y="385"/>
                    </a:cubicBezTo>
                    <a:lnTo>
                      <a:pt x="1368" y="560"/>
                    </a:lnTo>
                    <a:close/>
                  </a:path>
                </a:pathLst>
              </a:custGeom>
              <a:solidFill>
                <a:srgbClr val="00B0F0"/>
              </a:solidFill>
              <a:ln>
                <a:solidFill>
                  <a:schemeClr val="accent6">
                    <a:lumMod val="20000"/>
                    <a:lumOff val="80000"/>
                  </a:schemeClr>
                </a:solidFill>
              </a:ln>
              <a:effectLst/>
            </p:spPr>
            <p:txBody>
              <a:bodyPr vert="horz" wrap="square" lIns="121920" tIns="60960" rIns="121920" bIns="60960" numCol="1" anchor="t" anchorCtr="0" compatLnSpc="1">
                <a:prstTxWarp prst="textNoShape">
                  <a:avLst/>
                </a:prstTxWarp>
              </a:bodyPr>
              <a:lstStyle/>
              <a:p>
                <a:endParaRPr lang="en-US" sz="2000" dirty="0">
                  <a:latin typeface="Candara" panose="020E0502030303020204" pitchFamily="34" charset="0"/>
                </a:endParaRPr>
              </a:p>
            </p:txBody>
          </p:sp>
          <p:sp>
            <p:nvSpPr>
              <p:cNvPr id="25" name="CasetăText 20">
                <a:extLst>
                  <a:ext uri="{FF2B5EF4-FFF2-40B4-BE49-F238E27FC236}">
                    <a16:creationId xmlns:a16="http://schemas.microsoft.com/office/drawing/2014/main" id="{3056978F-8FEF-4CB4-9F20-5B82CDE04242}"/>
                  </a:ext>
                </a:extLst>
              </p:cNvPr>
              <p:cNvSpPr txBox="1"/>
              <p:nvPr/>
            </p:nvSpPr>
            <p:spPr>
              <a:xfrm>
                <a:off x="2983845" y="2910893"/>
                <a:ext cx="838200" cy="807913"/>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cs typeface="Arial" panose="020B0604020202020204" pitchFamily="34" charset="0"/>
                  </a:rPr>
                  <a:t>Growing Market Demand </a:t>
                </a:r>
              </a:p>
              <a:p>
                <a:pPr algn="ctr"/>
                <a:r>
                  <a:rPr lang="en-US" sz="1600" b="1" dirty="0">
                    <a:solidFill>
                      <a:schemeClr val="bg1"/>
                    </a:solidFill>
                    <a:latin typeface="Candara" panose="020E0502030303020204" pitchFamily="34" charset="0"/>
                    <a:cs typeface="Arial" panose="020B0604020202020204" pitchFamily="34" charset="0"/>
                  </a:rPr>
                  <a:t> </a:t>
                </a:r>
              </a:p>
            </p:txBody>
          </p:sp>
          <p:sp>
            <p:nvSpPr>
              <p:cNvPr id="26" name="CasetăText 27">
                <a:extLst>
                  <a:ext uri="{FF2B5EF4-FFF2-40B4-BE49-F238E27FC236}">
                    <a16:creationId xmlns:a16="http://schemas.microsoft.com/office/drawing/2014/main" id="{B4C4D861-0EBA-4F6B-AFCE-69DD643638F6}"/>
                  </a:ext>
                </a:extLst>
              </p:cNvPr>
              <p:cNvSpPr txBox="1"/>
              <p:nvPr/>
            </p:nvSpPr>
            <p:spPr>
              <a:xfrm>
                <a:off x="835588" y="3280848"/>
                <a:ext cx="1430319" cy="76174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latin typeface="Myriad Pro" panose="020B0503030403020204" pitchFamily="34" charset="0"/>
                  </a:rPr>
                  <a:t>Awareness</a:t>
                </a:r>
              </a:p>
              <a:p>
                <a:pPr marL="285750" indent="-285750">
                  <a:buFont typeface="Arial" panose="020B0604020202020204" pitchFamily="34" charset="0"/>
                  <a:buChar char="•"/>
                </a:pPr>
                <a:r>
                  <a:rPr lang="en-US" sz="1400" dirty="0">
                    <a:solidFill>
                      <a:prstClr val="black"/>
                    </a:solidFill>
                    <a:latin typeface="Myriad Pro" panose="020B0503030403020204" pitchFamily="34" charset="0"/>
                  </a:rPr>
                  <a:t>Education</a:t>
                </a:r>
              </a:p>
              <a:p>
                <a:pPr marL="285750" indent="-28575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cs typeface="Arial" panose="020B0604020202020204" pitchFamily="34" charset="0"/>
                  </a:rPr>
                  <a:t>Promotions &amp; Campaigns</a:t>
                </a:r>
              </a:p>
            </p:txBody>
          </p:sp>
        </p:grpSp>
        <p:grpSp>
          <p:nvGrpSpPr>
            <p:cNvPr id="9" name="Group 8">
              <a:extLst>
                <a:ext uri="{FF2B5EF4-FFF2-40B4-BE49-F238E27FC236}">
                  <a16:creationId xmlns:a16="http://schemas.microsoft.com/office/drawing/2014/main" id="{5FBE8570-BEBC-4450-8B1F-488F0B577733}"/>
                </a:ext>
              </a:extLst>
            </p:cNvPr>
            <p:cNvGrpSpPr/>
            <p:nvPr/>
          </p:nvGrpSpPr>
          <p:grpSpPr>
            <a:xfrm>
              <a:off x="6427558" y="1085331"/>
              <a:ext cx="5299192" cy="2293113"/>
              <a:chOff x="5105540" y="1077767"/>
              <a:chExt cx="3974395" cy="1719834"/>
            </a:xfrm>
          </p:grpSpPr>
          <p:sp>
            <p:nvSpPr>
              <p:cNvPr id="21" name="Freeform 8">
                <a:extLst>
                  <a:ext uri="{FF2B5EF4-FFF2-40B4-BE49-F238E27FC236}">
                    <a16:creationId xmlns:a16="http://schemas.microsoft.com/office/drawing/2014/main" id="{E23139EF-098F-4699-A5C5-CFC3A9A6DD2C}"/>
                  </a:ext>
                </a:extLst>
              </p:cNvPr>
              <p:cNvSpPr>
                <a:spLocks/>
              </p:cNvSpPr>
              <p:nvPr/>
            </p:nvSpPr>
            <p:spPr bwMode="auto">
              <a:xfrm>
                <a:off x="5105540" y="1321226"/>
                <a:ext cx="1719263" cy="1476375"/>
              </a:xfrm>
              <a:custGeom>
                <a:avLst/>
                <a:gdLst>
                  <a:gd name="T0" fmla="*/ 1368 w 1403"/>
                  <a:gd name="T1" fmla="*/ 560 h 1204"/>
                  <a:gd name="T2" fmla="*/ 1368 w 1403"/>
                  <a:gd name="T3" fmla="*/ 640 h 1204"/>
                  <a:gd name="T4" fmla="*/ 1064 w 1403"/>
                  <a:gd name="T5" fmla="*/ 1163 h 1204"/>
                  <a:gd name="T6" fmla="*/ 995 w 1403"/>
                  <a:gd name="T7" fmla="*/ 1204 h 1204"/>
                  <a:gd name="T8" fmla="*/ 388 w 1403"/>
                  <a:gd name="T9" fmla="*/ 1204 h 1204"/>
                  <a:gd name="T10" fmla="*/ 319 w 1403"/>
                  <a:gd name="T11" fmla="*/ 1163 h 1204"/>
                  <a:gd name="T12" fmla="*/ 218 w 1403"/>
                  <a:gd name="T13" fmla="*/ 989 h 1204"/>
                  <a:gd name="T14" fmla="*/ 351 w 1403"/>
                  <a:gd name="T15" fmla="*/ 849 h 1204"/>
                  <a:gd name="T16" fmla="*/ 211 w 1403"/>
                  <a:gd name="T17" fmla="*/ 709 h 1204"/>
                  <a:gd name="T18" fmla="*/ 93 w 1403"/>
                  <a:gd name="T19" fmla="*/ 774 h 1204"/>
                  <a:gd name="T20" fmla="*/ 15 w 1403"/>
                  <a:gd name="T21" fmla="*/ 640 h 1204"/>
                  <a:gd name="T22" fmla="*/ 15 w 1403"/>
                  <a:gd name="T23" fmla="*/ 560 h 1204"/>
                  <a:gd name="T24" fmla="*/ 319 w 1403"/>
                  <a:gd name="T25" fmla="*/ 39 h 1204"/>
                  <a:gd name="T26" fmla="*/ 388 w 1403"/>
                  <a:gd name="T27" fmla="*/ 0 h 1204"/>
                  <a:gd name="T28" fmla="*/ 995 w 1403"/>
                  <a:gd name="T29" fmla="*/ 0 h 1204"/>
                  <a:gd name="T30" fmla="*/ 1064 w 1403"/>
                  <a:gd name="T31" fmla="*/ 39 h 1204"/>
                  <a:gd name="T32" fmla="*/ 1143 w 1403"/>
                  <a:gd name="T33" fmla="*/ 173 h 1204"/>
                  <a:gd name="T34" fmla="*/ 1263 w 1403"/>
                  <a:gd name="T35" fmla="*/ 105 h 1204"/>
                  <a:gd name="T36" fmla="*/ 1403 w 1403"/>
                  <a:gd name="T37" fmla="*/ 245 h 1204"/>
                  <a:gd name="T38" fmla="*/ 1266 w 1403"/>
                  <a:gd name="T39" fmla="*/ 385 h 1204"/>
                  <a:gd name="T40" fmla="*/ 1368 w 1403"/>
                  <a:gd name="T41" fmla="*/ 56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3" h="1204">
                    <a:moveTo>
                      <a:pt x="1368" y="560"/>
                    </a:moveTo>
                    <a:cubicBezTo>
                      <a:pt x="1383" y="585"/>
                      <a:pt x="1383" y="615"/>
                      <a:pt x="1368" y="640"/>
                    </a:cubicBezTo>
                    <a:cubicBezTo>
                      <a:pt x="1064" y="1163"/>
                      <a:pt x="1064" y="1163"/>
                      <a:pt x="1064" y="1163"/>
                    </a:cubicBezTo>
                    <a:cubicBezTo>
                      <a:pt x="1050" y="1188"/>
                      <a:pt x="1024" y="1204"/>
                      <a:pt x="995" y="1204"/>
                    </a:cubicBezTo>
                    <a:cubicBezTo>
                      <a:pt x="388" y="1204"/>
                      <a:pt x="388" y="1204"/>
                      <a:pt x="388" y="1204"/>
                    </a:cubicBezTo>
                    <a:cubicBezTo>
                      <a:pt x="359" y="1204"/>
                      <a:pt x="333" y="1188"/>
                      <a:pt x="319" y="1163"/>
                    </a:cubicBezTo>
                    <a:cubicBezTo>
                      <a:pt x="218" y="989"/>
                      <a:pt x="218" y="989"/>
                      <a:pt x="218" y="989"/>
                    </a:cubicBezTo>
                    <a:cubicBezTo>
                      <a:pt x="292" y="986"/>
                      <a:pt x="351" y="924"/>
                      <a:pt x="351" y="849"/>
                    </a:cubicBezTo>
                    <a:cubicBezTo>
                      <a:pt x="351" y="772"/>
                      <a:pt x="288" y="709"/>
                      <a:pt x="211" y="709"/>
                    </a:cubicBezTo>
                    <a:cubicBezTo>
                      <a:pt x="161" y="709"/>
                      <a:pt x="118" y="735"/>
                      <a:pt x="93" y="774"/>
                    </a:cubicBezTo>
                    <a:cubicBezTo>
                      <a:pt x="15" y="640"/>
                      <a:pt x="15" y="640"/>
                      <a:pt x="15" y="640"/>
                    </a:cubicBezTo>
                    <a:cubicBezTo>
                      <a:pt x="0" y="615"/>
                      <a:pt x="0" y="585"/>
                      <a:pt x="15" y="560"/>
                    </a:cubicBezTo>
                    <a:cubicBezTo>
                      <a:pt x="319" y="39"/>
                      <a:pt x="319" y="39"/>
                      <a:pt x="319" y="39"/>
                    </a:cubicBezTo>
                    <a:cubicBezTo>
                      <a:pt x="333" y="14"/>
                      <a:pt x="359" y="0"/>
                      <a:pt x="388" y="0"/>
                    </a:cubicBezTo>
                    <a:cubicBezTo>
                      <a:pt x="995" y="0"/>
                      <a:pt x="995" y="0"/>
                      <a:pt x="995" y="0"/>
                    </a:cubicBezTo>
                    <a:cubicBezTo>
                      <a:pt x="1024" y="0"/>
                      <a:pt x="1050" y="14"/>
                      <a:pt x="1064" y="39"/>
                    </a:cubicBezTo>
                    <a:cubicBezTo>
                      <a:pt x="1143" y="173"/>
                      <a:pt x="1143" y="173"/>
                      <a:pt x="1143" y="173"/>
                    </a:cubicBezTo>
                    <a:cubicBezTo>
                      <a:pt x="1168" y="133"/>
                      <a:pt x="1212" y="105"/>
                      <a:pt x="1263" y="105"/>
                    </a:cubicBezTo>
                    <a:cubicBezTo>
                      <a:pt x="1340" y="105"/>
                      <a:pt x="1403" y="168"/>
                      <a:pt x="1403" y="245"/>
                    </a:cubicBezTo>
                    <a:cubicBezTo>
                      <a:pt x="1403" y="321"/>
                      <a:pt x="1342" y="383"/>
                      <a:pt x="1266" y="385"/>
                    </a:cubicBezTo>
                    <a:lnTo>
                      <a:pt x="1368" y="560"/>
                    </a:lnTo>
                    <a:close/>
                  </a:path>
                </a:pathLst>
              </a:custGeom>
              <a:solidFill>
                <a:srgbClr val="008DBA"/>
              </a:solidFill>
              <a:ln>
                <a:solidFill>
                  <a:schemeClr val="accent6">
                    <a:lumMod val="20000"/>
                    <a:lumOff val="80000"/>
                  </a:schemeClr>
                </a:solidFill>
              </a:ln>
              <a:effectLst/>
            </p:spPr>
            <p:txBody>
              <a:bodyPr vert="horz" wrap="square" lIns="121920" tIns="60960" rIns="121920" bIns="60960" numCol="1" anchor="t" anchorCtr="0" compatLnSpc="1">
                <a:prstTxWarp prst="textNoShape">
                  <a:avLst/>
                </a:prstTxWarp>
              </a:bodyPr>
              <a:lstStyle/>
              <a:p>
                <a:endParaRPr lang="en-US" sz="2000">
                  <a:latin typeface="Candara" panose="020E0502030303020204" pitchFamily="34" charset="0"/>
                </a:endParaRPr>
              </a:p>
            </p:txBody>
          </p:sp>
          <p:sp>
            <p:nvSpPr>
              <p:cNvPr id="22" name="CasetăText 18">
                <a:extLst>
                  <a:ext uri="{FF2B5EF4-FFF2-40B4-BE49-F238E27FC236}">
                    <a16:creationId xmlns:a16="http://schemas.microsoft.com/office/drawing/2014/main" id="{611D5D58-41CA-4114-8738-928E93CDBC4D}"/>
                  </a:ext>
                </a:extLst>
              </p:cNvPr>
              <p:cNvSpPr txBox="1"/>
              <p:nvPr/>
            </p:nvSpPr>
            <p:spPr>
              <a:xfrm>
                <a:off x="5510697" y="1608270"/>
                <a:ext cx="1010042" cy="438581"/>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cs typeface="Arial" panose="020B0604020202020204" pitchFamily="34" charset="0"/>
                  </a:rPr>
                  <a:t>Accessibility</a:t>
                </a:r>
              </a:p>
              <a:p>
                <a:pPr algn="ctr"/>
                <a:endParaRPr lang="en-US" sz="1600" b="1" dirty="0">
                  <a:solidFill>
                    <a:schemeClr val="bg1"/>
                  </a:solidFill>
                  <a:latin typeface="Candara" panose="020E0502030303020204" pitchFamily="34" charset="0"/>
                  <a:cs typeface="Arial" panose="020B0604020202020204" pitchFamily="34" charset="0"/>
                </a:endParaRPr>
              </a:p>
            </p:txBody>
          </p:sp>
          <p:sp>
            <p:nvSpPr>
              <p:cNvPr id="23" name="CasetăText 29">
                <a:extLst>
                  <a:ext uri="{FF2B5EF4-FFF2-40B4-BE49-F238E27FC236}">
                    <a16:creationId xmlns:a16="http://schemas.microsoft.com/office/drawing/2014/main" id="{E46798F9-4CC0-46A9-AEF2-8ADBC9961017}"/>
                  </a:ext>
                </a:extLst>
              </p:cNvPr>
              <p:cNvSpPr txBox="1"/>
              <p:nvPr/>
            </p:nvSpPr>
            <p:spPr>
              <a:xfrm>
                <a:off x="7226715" y="1077767"/>
                <a:ext cx="1853220" cy="877163"/>
              </a:xfrm>
              <a:prstGeom prst="rect">
                <a:avLst/>
              </a:prstGeom>
              <a:noFill/>
            </p:spPr>
            <p:txBody>
              <a:bodyPr wrap="square" rtlCol="0">
                <a:spAutoFit/>
              </a:bodyPr>
              <a:lstStyle/>
              <a:p>
                <a:pPr marL="285750" indent="-285750">
                  <a:buFont typeface="Arial" panose="020B0604020202020204" pitchFamily="34" charset="0"/>
                  <a:buChar char="•"/>
                </a:pPr>
                <a:r>
                  <a:rPr lang="en-MY" sz="1400" dirty="0">
                    <a:solidFill>
                      <a:prstClr val="black"/>
                    </a:solidFill>
                    <a:latin typeface="Myriad Pro" panose="020B0503030403020204" pitchFamily="34" charset="0"/>
                  </a:rPr>
                  <a:t>Number of Takaful &amp; </a:t>
                </a:r>
                <a:r>
                  <a:rPr lang="en-MY" sz="1400" dirty="0" err="1">
                    <a:solidFill>
                      <a:prstClr val="black"/>
                    </a:solidFill>
                    <a:latin typeface="Myriad Pro" panose="020B0503030403020204" pitchFamily="34" charset="0"/>
                  </a:rPr>
                  <a:t>Retakaful</a:t>
                </a:r>
                <a:r>
                  <a:rPr lang="en-MY" sz="1400" dirty="0">
                    <a:solidFill>
                      <a:prstClr val="black"/>
                    </a:solidFill>
                    <a:latin typeface="Myriad Pro" panose="020B0503030403020204" pitchFamily="34" charset="0"/>
                  </a:rPr>
                  <a:t> Companies</a:t>
                </a:r>
              </a:p>
              <a:p>
                <a:pPr marL="285750" indent="-285750">
                  <a:buFont typeface="Arial" panose="020B0604020202020204" pitchFamily="34" charset="0"/>
                  <a:buChar char="•"/>
                </a:pPr>
                <a:r>
                  <a:rPr lang="en-MY" sz="1400" dirty="0">
                    <a:solidFill>
                      <a:prstClr val="black"/>
                    </a:solidFill>
                    <a:latin typeface="Myriad Pro" panose="020B0503030403020204" pitchFamily="34" charset="0"/>
                  </a:rPr>
                  <a:t>Omni Channels – branches, agents, banca takaful, digital</a:t>
                </a:r>
                <a:endParaRPr lang="en-US" sz="1400" dirty="0">
                  <a:solidFill>
                    <a:prstClr val="black"/>
                  </a:solidFill>
                  <a:latin typeface="Myriad Pro" panose="020B0503030403020204" pitchFamily="34" charset="0"/>
                </a:endParaRPr>
              </a:p>
            </p:txBody>
          </p:sp>
        </p:grpSp>
        <p:grpSp>
          <p:nvGrpSpPr>
            <p:cNvPr id="10" name="Group 9">
              <a:extLst>
                <a:ext uri="{FF2B5EF4-FFF2-40B4-BE49-F238E27FC236}">
                  <a16:creationId xmlns:a16="http://schemas.microsoft.com/office/drawing/2014/main" id="{03C6DAEE-04AB-49EA-9508-56E404949556}"/>
                </a:ext>
              </a:extLst>
            </p:cNvPr>
            <p:cNvGrpSpPr/>
            <p:nvPr/>
          </p:nvGrpSpPr>
          <p:grpSpPr>
            <a:xfrm>
              <a:off x="6336551" y="3375264"/>
              <a:ext cx="5184125" cy="1993898"/>
              <a:chOff x="5037283" y="2795221"/>
              <a:chExt cx="3888093" cy="1495425"/>
            </a:xfrm>
          </p:grpSpPr>
          <p:sp>
            <p:nvSpPr>
              <p:cNvPr id="18" name="Freeform 7">
                <a:extLst>
                  <a:ext uri="{FF2B5EF4-FFF2-40B4-BE49-F238E27FC236}">
                    <a16:creationId xmlns:a16="http://schemas.microsoft.com/office/drawing/2014/main" id="{01F099B3-D3B8-40D0-9480-DB9A6671E88D}"/>
                  </a:ext>
                </a:extLst>
              </p:cNvPr>
              <p:cNvSpPr>
                <a:spLocks/>
              </p:cNvSpPr>
              <p:nvPr/>
            </p:nvSpPr>
            <p:spPr bwMode="auto">
              <a:xfrm>
                <a:off x="5037283" y="2795221"/>
                <a:ext cx="1758950" cy="1495425"/>
              </a:xfrm>
              <a:custGeom>
                <a:avLst/>
                <a:gdLst>
                  <a:gd name="T0" fmla="*/ 383 w 1436"/>
                  <a:gd name="T1" fmla="*/ 40 h 1221"/>
                  <a:gd name="T2" fmla="*/ 453 w 1436"/>
                  <a:gd name="T3" fmla="*/ 0 h 1221"/>
                  <a:gd name="T4" fmla="*/ 1057 w 1436"/>
                  <a:gd name="T5" fmla="*/ 11 h 1221"/>
                  <a:gd name="T6" fmla="*/ 1125 w 1436"/>
                  <a:gd name="T7" fmla="*/ 51 h 1221"/>
                  <a:gd name="T8" fmla="*/ 1422 w 1436"/>
                  <a:gd name="T9" fmla="*/ 582 h 1221"/>
                  <a:gd name="T10" fmla="*/ 1421 w 1436"/>
                  <a:gd name="T11" fmla="*/ 661 h 1221"/>
                  <a:gd name="T12" fmla="*/ 1319 w 1436"/>
                  <a:gd name="T13" fmla="*/ 834 h 1221"/>
                  <a:gd name="T14" fmla="*/ 1132 w 1436"/>
                  <a:gd name="T15" fmla="*/ 786 h 1221"/>
                  <a:gd name="T16" fmla="*/ 1078 w 1436"/>
                  <a:gd name="T17" fmla="*/ 977 h 1221"/>
                  <a:gd name="T18" fmla="*/ 1193 w 1436"/>
                  <a:gd name="T19" fmla="*/ 1048 h 1221"/>
                  <a:gd name="T20" fmla="*/ 1114 w 1436"/>
                  <a:gd name="T21" fmla="*/ 1181 h 1221"/>
                  <a:gd name="T22" fmla="*/ 1044 w 1436"/>
                  <a:gd name="T23" fmla="*/ 1221 h 1221"/>
                  <a:gd name="T24" fmla="*/ 440 w 1436"/>
                  <a:gd name="T25" fmla="*/ 1210 h 1221"/>
                  <a:gd name="T26" fmla="*/ 371 w 1436"/>
                  <a:gd name="T27" fmla="*/ 1169 h 1221"/>
                  <a:gd name="T28" fmla="*/ 75 w 1436"/>
                  <a:gd name="T29" fmla="*/ 639 h 1221"/>
                  <a:gd name="T30" fmla="*/ 76 w 1436"/>
                  <a:gd name="T31" fmla="*/ 560 h 1221"/>
                  <a:gd name="T32" fmla="*/ 155 w 1436"/>
                  <a:gd name="T33" fmla="*/ 425 h 1221"/>
                  <a:gd name="T34" fmla="*/ 37 w 1436"/>
                  <a:gd name="T35" fmla="*/ 353 h 1221"/>
                  <a:gd name="T36" fmla="*/ 91 w 1436"/>
                  <a:gd name="T37" fmla="*/ 163 h 1221"/>
                  <a:gd name="T38" fmla="*/ 280 w 1436"/>
                  <a:gd name="T39" fmla="*/ 214 h 1221"/>
                  <a:gd name="T40" fmla="*/ 383 w 1436"/>
                  <a:gd name="T41" fmla="*/ 4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6" h="1221">
                    <a:moveTo>
                      <a:pt x="383" y="40"/>
                    </a:moveTo>
                    <a:cubicBezTo>
                      <a:pt x="398" y="15"/>
                      <a:pt x="424" y="0"/>
                      <a:pt x="453" y="0"/>
                    </a:cubicBezTo>
                    <a:cubicBezTo>
                      <a:pt x="1057" y="11"/>
                      <a:pt x="1057" y="11"/>
                      <a:pt x="1057" y="11"/>
                    </a:cubicBezTo>
                    <a:cubicBezTo>
                      <a:pt x="1085" y="11"/>
                      <a:pt x="1112" y="27"/>
                      <a:pt x="1125" y="51"/>
                    </a:cubicBezTo>
                    <a:cubicBezTo>
                      <a:pt x="1422" y="582"/>
                      <a:pt x="1422" y="582"/>
                      <a:pt x="1422" y="582"/>
                    </a:cubicBezTo>
                    <a:cubicBezTo>
                      <a:pt x="1436" y="607"/>
                      <a:pt x="1436" y="637"/>
                      <a:pt x="1421" y="661"/>
                    </a:cubicBezTo>
                    <a:cubicBezTo>
                      <a:pt x="1319" y="834"/>
                      <a:pt x="1319" y="834"/>
                      <a:pt x="1319" y="834"/>
                    </a:cubicBezTo>
                    <a:cubicBezTo>
                      <a:pt x="1280" y="771"/>
                      <a:pt x="1197" y="749"/>
                      <a:pt x="1132" y="786"/>
                    </a:cubicBezTo>
                    <a:cubicBezTo>
                      <a:pt x="1064" y="824"/>
                      <a:pt x="1040" y="909"/>
                      <a:pt x="1078" y="977"/>
                    </a:cubicBezTo>
                    <a:cubicBezTo>
                      <a:pt x="1102" y="1020"/>
                      <a:pt x="1146" y="1045"/>
                      <a:pt x="1193" y="1048"/>
                    </a:cubicBezTo>
                    <a:cubicBezTo>
                      <a:pt x="1114" y="1181"/>
                      <a:pt x="1114" y="1181"/>
                      <a:pt x="1114" y="1181"/>
                    </a:cubicBezTo>
                    <a:cubicBezTo>
                      <a:pt x="1099" y="1206"/>
                      <a:pt x="1072" y="1221"/>
                      <a:pt x="1044" y="1221"/>
                    </a:cubicBezTo>
                    <a:cubicBezTo>
                      <a:pt x="440" y="1210"/>
                      <a:pt x="440" y="1210"/>
                      <a:pt x="440" y="1210"/>
                    </a:cubicBezTo>
                    <a:cubicBezTo>
                      <a:pt x="411" y="1210"/>
                      <a:pt x="385" y="1194"/>
                      <a:pt x="371" y="1169"/>
                    </a:cubicBezTo>
                    <a:cubicBezTo>
                      <a:pt x="75" y="639"/>
                      <a:pt x="75" y="639"/>
                      <a:pt x="75" y="639"/>
                    </a:cubicBezTo>
                    <a:cubicBezTo>
                      <a:pt x="61" y="614"/>
                      <a:pt x="61" y="584"/>
                      <a:pt x="76" y="560"/>
                    </a:cubicBezTo>
                    <a:cubicBezTo>
                      <a:pt x="155" y="425"/>
                      <a:pt x="155" y="425"/>
                      <a:pt x="155" y="425"/>
                    </a:cubicBezTo>
                    <a:cubicBezTo>
                      <a:pt x="108" y="423"/>
                      <a:pt x="62" y="398"/>
                      <a:pt x="37" y="353"/>
                    </a:cubicBezTo>
                    <a:cubicBezTo>
                      <a:pt x="0" y="286"/>
                      <a:pt x="24" y="201"/>
                      <a:pt x="91" y="163"/>
                    </a:cubicBezTo>
                    <a:cubicBezTo>
                      <a:pt x="158" y="126"/>
                      <a:pt x="241" y="149"/>
                      <a:pt x="280" y="214"/>
                    </a:cubicBezTo>
                    <a:lnTo>
                      <a:pt x="383" y="40"/>
                    </a:lnTo>
                    <a:close/>
                  </a:path>
                </a:pathLst>
              </a:custGeom>
              <a:solidFill>
                <a:srgbClr val="BFEBF4"/>
              </a:solidFill>
              <a:ln>
                <a:solidFill>
                  <a:schemeClr val="accent6">
                    <a:lumMod val="20000"/>
                    <a:lumOff val="80000"/>
                  </a:schemeClr>
                </a:solidFill>
              </a:ln>
              <a:effectLst/>
            </p:spPr>
            <p:txBody>
              <a:bodyPr vert="horz" wrap="square" lIns="121920" tIns="60960" rIns="121920" bIns="60960" numCol="1" anchor="t" anchorCtr="0" compatLnSpc="1">
                <a:prstTxWarp prst="textNoShape">
                  <a:avLst/>
                </a:prstTxWarp>
              </a:bodyPr>
              <a:lstStyle/>
              <a:p>
                <a:endParaRPr lang="en-US" sz="2000">
                  <a:latin typeface="Candara" panose="020E0502030303020204" pitchFamily="34" charset="0"/>
                </a:endParaRPr>
              </a:p>
            </p:txBody>
          </p:sp>
          <p:sp>
            <p:nvSpPr>
              <p:cNvPr id="19" name="CasetăText 31">
                <a:extLst>
                  <a:ext uri="{FF2B5EF4-FFF2-40B4-BE49-F238E27FC236}">
                    <a16:creationId xmlns:a16="http://schemas.microsoft.com/office/drawing/2014/main" id="{A551938A-A39C-409B-B904-8AB506F9C51F}"/>
                  </a:ext>
                </a:extLst>
              </p:cNvPr>
              <p:cNvSpPr txBox="1"/>
              <p:nvPr/>
            </p:nvSpPr>
            <p:spPr>
              <a:xfrm>
                <a:off x="7142302" y="3250182"/>
                <a:ext cx="1783074" cy="877164"/>
              </a:xfrm>
              <a:prstGeom prst="rect">
                <a:avLst/>
              </a:prstGeom>
              <a:noFill/>
            </p:spPr>
            <p:txBody>
              <a:bodyPr wrap="square" rtlCol="0">
                <a:spAutoFit/>
              </a:bodyPr>
              <a:lstStyle/>
              <a:p>
                <a:pPr marL="285750" indent="-285750">
                  <a:buFont typeface="Arial" panose="020B0604020202020204" pitchFamily="34" charset="0"/>
                  <a:buChar char="•"/>
                </a:pPr>
                <a:r>
                  <a:rPr lang="en-MY" sz="1400" dirty="0">
                    <a:solidFill>
                      <a:prstClr val="black"/>
                    </a:solidFill>
                    <a:latin typeface="Myriad Pro" panose="020B0503030403020204" pitchFamily="34" charset="0"/>
                  </a:rPr>
                  <a:t>Research</a:t>
                </a:r>
              </a:p>
              <a:p>
                <a:pPr marL="285750" indent="-285750">
                  <a:buFont typeface="Arial" panose="020B0604020202020204" pitchFamily="34" charset="0"/>
                  <a:buChar char="•"/>
                </a:pPr>
                <a:r>
                  <a:rPr lang="en-MY" sz="1400" dirty="0">
                    <a:solidFill>
                      <a:prstClr val="black"/>
                    </a:solidFill>
                    <a:latin typeface="Myriad Pro" panose="020B0503030403020204" pitchFamily="34" charset="0"/>
                  </a:rPr>
                  <a:t>Education</a:t>
                </a:r>
              </a:p>
              <a:p>
                <a:pPr marL="285750" indent="-285750">
                  <a:buFont typeface="Arial" panose="020B0604020202020204" pitchFamily="34" charset="0"/>
                  <a:buChar char="•"/>
                </a:pPr>
                <a:r>
                  <a:rPr lang="en-MY" sz="1400" dirty="0">
                    <a:solidFill>
                      <a:prstClr val="black"/>
                    </a:solidFill>
                    <a:latin typeface="Myriad Pro" panose="020B0503030403020204" pitchFamily="34" charset="0"/>
                  </a:rPr>
                  <a:t>Talent Development</a:t>
                </a:r>
              </a:p>
              <a:p>
                <a:pPr marL="285750" indent="-285750">
                  <a:buFont typeface="Arial" panose="020B0604020202020204" pitchFamily="34" charset="0"/>
                  <a:buChar char="•"/>
                </a:pPr>
                <a:r>
                  <a:rPr lang="en-MY" sz="1400" dirty="0">
                    <a:solidFill>
                      <a:prstClr val="black"/>
                    </a:solidFill>
                    <a:latin typeface="Myriad Pro" panose="020B0503030403020204" pitchFamily="34" charset="0"/>
                  </a:rPr>
                  <a:t>Conferences</a:t>
                </a:r>
              </a:p>
              <a:p>
                <a:pPr marL="285750" indent="-285750">
                  <a:buFont typeface="Arial" panose="020B0604020202020204" pitchFamily="34" charset="0"/>
                  <a:buChar char="•"/>
                </a:pPr>
                <a:r>
                  <a:rPr lang="en-MY" sz="1400" dirty="0">
                    <a:solidFill>
                      <a:prstClr val="black"/>
                    </a:solidFill>
                    <a:latin typeface="Myriad Pro" panose="020B0503030403020204" pitchFamily="34" charset="0"/>
                  </a:rPr>
                  <a:t>Seminars</a:t>
                </a:r>
                <a:endParaRPr lang="ar-SA" sz="1400" dirty="0">
                  <a:solidFill>
                    <a:prstClr val="black"/>
                  </a:solidFill>
                  <a:latin typeface="Myriad Pro" panose="020B0503030403020204" pitchFamily="34" charset="0"/>
                </a:endParaRPr>
              </a:p>
            </p:txBody>
          </p:sp>
          <p:sp>
            <p:nvSpPr>
              <p:cNvPr id="20" name="CasetăText 19">
                <a:extLst>
                  <a:ext uri="{FF2B5EF4-FFF2-40B4-BE49-F238E27FC236}">
                    <a16:creationId xmlns:a16="http://schemas.microsoft.com/office/drawing/2014/main" id="{0592E85D-89BA-474D-B705-49F71EC33B9E}"/>
                  </a:ext>
                </a:extLst>
              </p:cNvPr>
              <p:cNvSpPr txBox="1"/>
              <p:nvPr/>
            </p:nvSpPr>
            <p:spPr>
              <a:xfrm>
                <a:off x="5366105" y="2977911"/>
                <a:ext cx="1013894" cy="623248"/>
              </a:xfrm>
              <a:prstGeom prst="rect">
                <a:avLst/>
              </a:prstGeom>
              <a:noFill/>
            </p:spPr>
            <p:txBody>
              <a:bodyPr wrap="square" rtlCol="0">
                <a:spAutoFit/>
              </a:bodyPr>
              <a:lstStyle/>
              <a:p>
                <a:pPr lvl="0" algn="ctr"/>
                <a:r>
                  <a:rPr lang="en-MY" sz="1600" b="1" dirty="0">
                    <a:latin typeface="Candara" panose="020E0502030303020204" pitchFamily="34" charset="0"/>
                  </a:rPr>
                  <a:t>Human Capital</a:t>
                </a:r>
              </a:p>
              <a:p>
                <a:pPr lvl="0" algn="ctr"/>
                <a:endParaRPr lang="en-MY" sz="1600" b="1" dirty="0">
                  <a:latin typeface="Candara" panose="020E0502030303020204" pitchFamily="34" charset="0"/>
                </a:endParaRPr>
              </a:p>
            </p:txBody>
          </p:sp>
        </p:grpSp>
        <p:sp>
          <p:nvSpPr>
            <p:cNvPr id="11" name="Freeform 6">
              <a:extLst>
                <a:ext uri="{FF2B5EF4-FFF2-40B4-BE49-F238E27FC236}">
                  <a16:creationId xmlns:a16="http://schemas.microsoft.com/office/drawing/2014/main" id="{045FA3BE-76D6-43EF-A213-CC54DD9B865F}"/>
                </a:ext>
              </a:extLst>
            </p:cNvPr>
            <p:cNvSpPr>
              <a:spLocks/>
            </p:cNvSpPr>
            <p:nvPr/>
          </p:nvSpPr>
          <p:spPr bwMode="auto">
            <a:xfrm>
              <a:off x="4723642" y="2389960"/>
              <a:ext cx="2290233" cy="1968500"/>
            </a:xfrm>
            <a:custGeom>
              <a:avLst/>
              <a:gdLst>
                <a:gd name="T0" fmla="*/ 1367 w 1402"/>
                <a:gd name="T1" fmla="*/ 560 h 1204"/>
                <a:gd name="T2" fmla="*/ 1367 w 1402"/>
                <a:gd name="T3" fmla="*/ 640 h 1204"/>
                <a:gd name="T4" fmla="*/ 1268 w 1402"/>
                <a:gd name="T5" fmla="*/ 811 h 1204"/>
                <a:gd name="T6" fmla="*/ 1083 w 1402"/>
                <a:gd name="T7" fmla="*/ 767 h 1204"/>
                <a:gd name="T8" fmla="*/ 1029 w 1402"/>
                <a:gd name="T9" fmla="*/ 957 h 1204"/>
                <a:gd name="T10" fmla="*/ 1141 w 1402"/>
                <a:gd name="T11" fmla="*/ 1029 h 1204"/>
                <a:gd name="T12" fmla="*/ 1063 w 1402"/>
                <a:gd name="T13" fmla="*/ 1163 h 1204"/>
                <a:gd name="T14" fmla="*/ 994 w 1402"/>
                <a:gd name="T15" fmla="*/ 1204 h 1204"/>
                <a:gd name="T16" fmla="*/ 387 w 1402"/>
                <a:gd name="T17" fmla="*/ 1204 h 1204"/>
                <a:gd name="T18" fmla="*/ 318 w 1402"/>
                <a:gd name="T19" fmla="*/ 1163 h 1204"/>
                <a:gd name="T20" fmla="*/ 217 w 1402"/>
                <a:gd name="T21" fmla="*/ 989 h 1204"/>
                <a:gd name="T22" fmla="*/ 350 w 1402"/>
                <a:gd name="T23" fmla="*/ 849 h 1204"/>
                <a:gd name="T24" fmla="*/ 210 w 1402"/>
                <a:gd name="T25" fmla="*/ 709 h 1204"/>
                <a:gd name="T26" fmla="*/ 92 w 1402"/>
                <a:gd name="T27" fmla="*/ 774 h 1204"/>
                <a:gd name="T28" fmla="*/ 14 w 1402"/>
                <a:gd name="T29" fmla="*/ 640 h 1204"/>
                <a:gd name="T30" fmla="*/ 7 w 1402"/>
                <a:gd name="T31" fmla="*/ 575 h 1204"/>
                <a:gd name="T32" fmla="*/ 15 w 1402"/>
                <a:gd name="T33" fmla="*/ 564 h 1204"/>
                <a:gd name="T34" fmla="*/ 115 w 1402"/>
                <a:gd name="T35" fmla="*/ 388 h 1204"/>
                <a:gd name="T36" fmla="*/ 305 w 1402"/>
                <a:gd name="T37" fmla="*/ 436 h 1204"/>
                <a:gd name="T38" fmla="*/ 356 w 1402"/>
                <a:gd name="T39" fmla="*/ 245 h 1204"/>
                <a:gd name="T40" fmla="*/ 240 w 1402"/>
                <a:gd name="T41" fmla="*/ 175 h 1204"/>
                <a:gd name="T42" fmla="*/ 238 w 1402"/>
                <a:gd name="T43" fmla="*/ 175 h 1204"/>
                <a:gd name="T44" fmla="*/ 318 w 1402"/>
                <a:gd name="T45" fmla="*/ 39 h 1204"/>
                <a:gd name="T46" fmla="*/ 387 w 1402"/>
                <a:gd name="T47" fmla="*/ 0 h 1204"/>
                <a:gd name="T48" fmla="*/ 994 w 1402"/>
                <a:gd name="T49" fmla="*/ 0 h 1204"/>
                <a:gd name="T50" fmla="*/ 1063 w 1402"/>
                <a:gd name="T51" fmla="*/ 39 h 1204"/>
                <a:gd name="T52" fmla="*/ 1142 w 1402"/>
                <a:gd name="T53" fmla="*/ 173 h 1204"/>
                <a:gd name="T54" fmla="*/ 1262 w 1402"/>
                <a:gd name="T55" fmla="*/ 105 h 1204"/>
                <a:gd name="T56" fmla="*/ 1402 w 1402"/>
                <a:gd name="T57" fmla="*/ 245 h 1204"/>
                <a:gd name="T58" fmla="*/ 1265 w 1402"/>
                <a:gd name="T59" fmla="*/ 385 h 1204"/>
                <a:gd name="T60" fmla="*/ 1367 w 1402"/>
                <a:gd name="T61" fmla="*/ 56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2" h="1204">
                  <a:moveTo>
                    <a:pt x="1367" y="560"/>
                  </a:moveTo>
                  <a:cubicBezTo>
                    <a:pt x="1382" y="585"/>
                    <a:pt x="1382" y="615"/>
                    <a:pt x="1367" y="640"/>
                  </a:cubicBezTo>
                  <a:cubicBezTo>
                    <a:pt x="1268" y="811"/>
                    <a:pt x="1268" y="811"/>
                    <a:pt x="1268" y="811"/>
                  </a:cubicBezTo>
                  <a:cubicBezTo>
                    <a:pt x="1228" y="751"/>
                    <a:pt x="1147" y="731"/>
                    <a:pt x="1083" y="767"/>
                  </a:cubicBezTo>
                  <a:cubicBezTo>
                    <a:pt x="1016" y="805"/>
                    <a:pt x="992" y="890"/>
                    <a:pt x="1029" y="957"/>
                  </a:cubicBezTo>
                  <a:cubicBezTo>
                    <a:pt x="1053" y="1000"/>
                    <a:pt x="1096" y="1025"/>
                    <a:pt x="1141" y="1029"/>
                  </a:cubicBezTo>
                  <a:cubicBezTo>
                    <a:pt x="1063" y="1163"/>
                    <a:pt x="1063" y="1163"/>
                    <a:pt x="1063" y="1163"/>
                  </a:cubicBezTo>
                  <a:cubicBezTo>
                    <a:pt x="1049" y="1188"/>
                    <a:pt x="1023" y="1204"/>
                    <a:pt x="994" y="1204"/>
                  </a:cubicBezTo>
                  <a:cubicBezTo>
                    <a:pt x="387" y="1204"/>
                    <a:pt x="387" y="1204"/>
                    <a:pt x="387" y="1204"/>
                  </a:cubicBezTo>
                  <a:cubicBezTo>
                    <a:pt x="358" y="1204"/>
                    <a:pt x="332" y="1188"/>
                    <a:pt x="318" y="1163"/>
                  </a:cubicBezTo>
                  <a:cubicBezTo>
                    <a:pt x="217" y="989"/>
                    <a:pt x="217" y="989"/>
                    <a:pt x="217" y="989"/>
                  </a:cubicBezTo>
                  <a:cubicBezTo>
                    <a:pt x="291" y="986"/>
                    <a:pt x="350" y="924"/>
                    <a:pt x="350" y="849"/>
                  </a:cubicBezTo>
                  <a:cubicBezTo>
                    <a:pt x="350" y="772"/>
                    <a:pt x="287" y="709"/>
                    <a:pt x="210" y="709"/>
                  </a:cubicBezTo>
                  <a:cubicBezTo>
                    <a:pt x="160" y="709"/>
                    <a:pt x="117" y="735"/>
                    <a:pt x="92" y="774"/>
                  </a:cubicBezTo>
                  <a:cubicBezTo>
                    <a:pt x="14" y="640"/>
                    <a:pt x="14" y="640"/>
                    <a:pt x="14" y="640"/>
                  </a:cubicBezTo>
                  <a:cubicBezTo>
                    <a:pt x="2" y="620"/>
                    <a:pt x="0" y="596"/>
                    <a:pt x="7" y="575"/>
                  </a:cubicBezTo>
                  <a:cubicBezTo>
                    <a:pt x="10" y="571"/>
                    <a:pt x="12" y="568"/>
                    <a:pt x="15" y="564"/>
                  </a:cubicBezTo>
                  <a:cubicBezTo>
                    <a:pt x="115" y="388"/>
                    <a:pt x="115" y="388"/>
                    <a:pt x="115" y="388"/>
                  </a:cubicBezTo>
                  <a:cubicBezTo>
                    <a:pt x="154" y="453"/>
                    <a:pt x="239" y="474"/>
                    <a:pt x="305" y="436"/>
                  </a:cubicBezTo>
                  <a:cubicBezTo>
                    <a:pt x="371" y="397"/>
                    <a:pt x="394" y="312"/>
                    <a:pt x="356" y="245"/>
                  </a:cubicBezTo>
                  <a:cubicBezTo>
                    <a:pt x="331" y="202"/>
                    <a:pt x="286" y="177"/>
                    <a:pt x="240" y="175"/>
                  </a:cubicBezTo>
                  <a:cubicBezTo>
                    <a:pt x="239" y="175"/>
                    <a:pt x="238" y="175"/>
                    <a:pt x="238" y="175"/>
                  </a:cubicBezTo>
                  <a:cubicBezTo>
                    <a:pt x="318" y="39"/>
                    <a:pt x="318" y="39"/>
                    <a:pt x="318" y="39"/>
                  </a:cubicBezTo>
                  <a:cubicBezTo>
                    <a:pt x="332" y="14"/>
                    <a:pt x="358" y="0"/>
                    <a:pt x="387" y="0"/>
                  </a:cubicBezTo>
                  <a:cubicBezTo>
                    <a:pt x="994" y="0"/>
                    <a:pt x="994" y="0"/>
                    <a:pt x="994" y="0"/>
                  </a:cubicBezTo>
                  <a:cubicBezTo>
                    <a:pt x="1023" y="0"/>
                    <a:pt x="1049" y="14"/>
                    <a:pt x="1063" y="39"/>
                  </a:cubicBezTo>
                  <a:cubicBezTo>
                    <a:pt x="1142" y="173"/>
                    <a:pt x="1142" y="173"/>
                    <a:pt x="1142" y="173"/>
                  </a:cubicBezTo>
                  <a:cubicBezTo>
                    <a:pt x="1167" y="133"/>
                    <a:pt x="1211" y="105"/>
                    <a:pt x="1262" y="105"/>
                  </a:cubicBezTo>
                  <a:cubicBezTo>
                    <a:pt x="1339" y="105"/>
                    <a:pt x="1402" y="168"/>
                    <a:pt x="1402" y="245"/>
                  </a:cubicBezTo>
                  <a:cubicBezTo>
                    <a:pt x="1402" y="321"/>
                    <a:pt x="1341" y="383"/>
                    <a:pt x="1265" y="385"/>
                  </a:cubicBezTo>
                  <a:lnTo>
                    <a:pt x="1367" y="560"/>
                  </a:lnTo>
                  <a:close/>
                </a:path>
              </a:pathLst>
            </a:custGeom>
            <a:solidFill>
              <a:srgbClr val="02223B"/>
            </a:solidFill>
            <a:ln>
              <a:solidFill>
                <a:schemeClr val="accent6">
                  <a:lumMod val="20000"/>
                  <a:lumOff val="80000"/>
                </a:schemeClr>
              </a:solidFill>
            </a:ln>
            <a:effectLst/>
          </p:spPr>
          <p:txBody>
            <a:bodyPr vert="horz" wrap="square" lIns="121920" tIns="60960" rIns="121920" bIns="60960" numCol="1" anchor="t" anchorCtr="0" compatLnSpc="1">
              <a:prstTxWarp prst="textNoShape">
                <a:avLst/>
              </a:prstTxWarp>
            </a:bodyPr>
            <a:lstStyle/>
            <a:p>
              <a:pPr marL="0" algn="l" defTabSz="914400" rtl="0" eaLnBrk="1" latinLnBrk="0" hangingPunct="1"/>
              <a:endParaRPr lang="en-US" sz="2000">
                <a:latin typeface="Candara" panose="020E0502030303020204" pitchFamily="34" charset="0"/>
              </a:endParaRPr>
            </a:p>
          </p:txBody>
        </p:sp>
        <p:pic>
          <p:nvPicPr>
            <p:cNvPr id="12" name="Picture 11">
              <a:extLst>
                <a:ext uri="{FF2B5EF4-FFF2-40B4-BE49-F238E27FC236}">
                  <a16:creationId xmlns:a16="http://schemas.microsoft.com/office/drawing/2014/main" id="{88E05EBB-5F18-46D0-8F42-091E8BDA2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2690" y="2285659"/>
              <a:ext cx="1089818" cy="1071303"/>
            </a:xfrm>
            <a:prstGeom prst="rect">
              <a:avLst/>
            </a:prstGeom>
          </p:spPr>
        </p:pic>
        <p:pic>
          <p:nvPicPr>
            <p:cNvPr id="13" name="Picture 12">
              <a:extLst>
                <a:ext uri="{FF2B5EF4-FFF2-40B4-BE49-F238E27FC236}">
                  <a16:creationId xmlns:a16="http://schemas.microsoft.com/office/drawing/2014/main" id="{5F6A2C9A-ED41-4A36-A812-58C3F72CB9D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78649" y="2350600"/>
              <a:ext cx="1099180" cy="973340"/>
            </a:xfrm>
            <a:prstGeom prst="rect">
              <a:avLst/>
            </a:prstGeom>
          </p:spPr>
        </p:pic>
        <p:sp>
          <p:nvSpPr>
            <p:cNvPr id="14" name="CasetăText 18">
              <a:extLst>
                <a:ext uri="{FF2B5EF4-FFF2-40B4-BE49-F238E27FC236}">
                  <a16:creationId xmlns:a16="http://schemas.microsoft.com/office/drawing/2014/main" id="{C336B4DA-B713-43ED-AC82-153CB0BBC06C}"/>
                </a:ext>
              </a:extLst>
            </p:cNvPr>
            <p:cNvSpPr txBox="1"/>
            <p:nvPr/>
          </p:nvSpPr>
          <p:spPr>
            <a:xfrm>
              <a:off x="5257818" y="2838942"/>
              <a:ext cx="1251524" cy="1077218"/>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cs typeface="Arial" panose="020B0604020202020204" pitchFamily="34" charset="0"/>
                </a:rPr>
                <a:t>Regulatory</a:t>
              </a:r>
            </a:p>
            <a:p>
              <a:pPr algn="ctr"/>
              <a:r>
                <a:rPr lang="en-US" sz="1600" b="1" dirty="0">
                  <a:solidFill>
                    <a:schemeClr val="bg1"/>
                  </a:solidFill>
                  <a:latin typeface="Candara" panose="020E0502030303020204" pitchFamily="34" charset="0"/>
                  <a:cs typeface="Arial" panose="020B0604020202020204" pitchFamily="34" charset="0"/>
                </a:rPr>
                <a:t>Framework &amp; Govt </a:t>
              </a:r>
            </a:p>
            <a:p>
              <a:pPr algn="ctr"/>
              <a:r>
                <a:rPr lang="en-US" sz="1600" b="1" dirty="0">
                  <a:solidFill>
                    <a:schemeClr val="bg1"/>
                  </a:solidFill>
                  <a:latin typeface="Candara" panose="020E0502030303020204" pitchFamily="34" charset="0"/>
                  <a:cs typeface="Arial" panose="020B0604020202020204" pitchFamily="34" charset="0"/>
                </a:rPr>
                <a:t>Policies</a:t>
              </a:r>
            </a:p>
          </p:txBody>
        </p:sp>
        <p:cxnSp>
          <p:nvCxnSpPr>
            <p:cNvPr id="15" name="Straight Connector 14">
              <a:extLst>
                <a:ext uri="{FF2B5EF4-FFF2-40B4-BE49-F238E27FC236}">
                  <a16:creationId xmlns:a16="http://schemas.microsoft.com/office/drawing/2014/main" id="{93B80B24-3F87-4EC6-86B2-ED5A2B316D7F}"/>
                </a:ext>
              </a:extLst>
            </p:cNvPr>
            <p:cNvCxnSpPr>
              <a:cxnSpLocks/>
              <a:stCxn id="24" idx="11"/>
              <a:endCxn id="26" idx="3"/>
            </p:cNvCxnSpPr>
            <p:nvPr/>
          </p:nvCxnSpPr>
          <p:spPr>
            <a:xfrm flipH="1">
              <a:off x="2641381" y="4293041"/>
              <a:ext cx="394384" cy="237564"/>
            </a:xfrm>
            <a:prstGeom prst="line">
              <a:avLst/>
            </a:prstGeom>
            <a:ln w="19050">
              <a:solidFill>
                <a:srgbClr val="0190BC"/>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D186E75-5A2D-4D96-AF85-87DBC2BD8E1B}"/>
                </a:ext>
              </a:extLst>
            </p:cNvPr>
            <p:cNvCxnSpPr>
              <a:cxnSpLocks/>
              <a:stCxn id="21" idx="0"/>
              <a:endCxn id="23" idx="1"/>
            </p:cNvCxnSpPr>
            <p:nvPr/>
          </p:nvCxnSpPr>
          <p:spPr>
            <a:xfrm flipV="1">
              <a:off x="8662722" y="1670107"/>
              <a:ext cx="593069" cy="655418"/>
            </a:xfrm>
            <a:prstGeom prst="line">
              <a:avLst/>
            </a:prstGeom>
            <a:ln w="19050">
              <a:solidFill>
                <a:srgbClr val="0190BC"/>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6D560B-8029-4C9F-98E1-7C811805A352}"/>
                </a:ext>
              </a:extLst>
            </p:cNvPr>
            <p:cNvCxnSpPr>
              <a:cxnSpLocks/>
              <a:stCxn id="18" idx="4"/>
              <a:endCxn id="19" idx="1"/>
            </p:cNvCxnSpPr>
            <p:nvPr/>
          </p:nvCxnSpPr>
          <p:spPr>
            <a:xfrm>
              <a:off x="8658953" y="4325672"/>
              <a:ext cx="484291" cy="240982"/>
            </a:xfrm>
            <a:prstGeom prst="line">
              <a:avLst/>
            </a:prstGeom>
            <a:ln w="19050">
              <a:solidFill>
                <a:srgbClr val="0190BC"/>
              </a:solidFill>
              <a:prstDash val="dash"/>
              <a:tailEnd type="diamond"/>
            </a:ln>
          </p:spPr>
          <p:style>
            <a:lnRef idx="1">
              <a:schemeClr val="accent1"/>
            </a:lnRef>
            <a:fillRef idx="0">
              <a:schemeClr val="accent1"/>
            </a:fillRef>
            <a:effectRef idx="0">
              <a:schemeClr val="accent1"/>
            </a:effectRef>
            <a:fontRef idx="minor">
              <a:schemeClr val="tx1"/>
            </a:fontRef>
          </p:style>
        </p:cxnSp>
      </p:grpSp>
      <p:sp>
        <p:nvSpPr>
          <p:cNvPr id="32" name="Forma libre 66">
            <a:extLst>
              <a:ext uri="{FF2B5EF4-FFF2-40B4-BE49-F238E27FC236}">
                <a16:creationId xmlns:a16="http://schemas.microsoft.com/office/drawing/2014/main" id="{A8EF68AF-6D40-7247-917F-0F4F4367058A}"/>
              </a:ext>
            </a:extLst>
          </p:cNvPr>
          <p:cNvSpPr/>
          <p:nvPr/>
        </p:nvSpPr>
        <p:spPr>
          <a:xfrm>
            <a:off x="7163555" y="4984973"/>
            <a:ext cx="707595" cy="538252"/>
          </a:xfrm>
          <a:custGeom>
            <a:avLst/>
            <a:gdLst>
              <a:gd name="connsiteX0" fmla="*/ 194303 w 532366"/>
              <a:gd name="connsiteY0" fmla="*/ 171856 h 392075"/>
              <a:gd name="connsiteX1" fmla="*/ 266220 w 532366"/>
              <a:gd name="connsiteY1" fmla="*/ 243773 h 392075"/>
              <a:gd name="connsiteX2" fmla="*/ 338137 w 532366"/>
              <a:gd name="connsiteY2" fmla="*/ 171856 h 392075"/>
              <a:gd name="connsiteX3" fmla="*/ 266220 w 532366"/>
              <a:gd name="connsiteY3" fmla="*/ 99938 h 392075"/>
              <a:gd name="connsiteX4" fmla="*/ 194303 w 532366"/>
              <a:gd name="connsiteY4" fmla="*/ 171856 h 392075"/>
              <a:gd name="connsiteX5" fmla="*/ 311482 w 532366"/>
              <a:gd name="connsiteY5" fmla="*/ 171856 h 392075"/>
              <a:gd name="connsiteX6" fmla="*/ 266146 w 532366"/>
              <a:gd name="connsiteY6" fmla="*/ 217192 h 392075"/>
              <a:gd name="connsiteX7" fmla="*/ 220810 w 532366"/>
              <a:gd name="connsiteY7" fmla="*/ 171856 h 392075"/>
              <a:gd name="connsiteX8" fmla="*/ 266146 w 532366"/>
              <a:gd name="connsiteY8" fmla="*/ 126520 h 392075"/>
              <a:gd name="connsiteX9" fmla="*/ 311482 w 532366"/>
              <a:gd name="connsiteY9" fmla="*/ 171856 h 392075"/>
              <a:gd name="connsiteX10" fmla="*/ 365014 w 532366"/>
              <a:gd name="connsiteY10" fmla="*/ 285270 h 392075"/>
              <a:gd name="connsiteX11" fmla="*/ 266220 w 532366"/>
              <a:gd name="connsiteY11" fmla="*/ 255070 h 392075"/>
              <a:gd name="connsiteX12" fmla="*/ 168090 w 532366"/>
              <a:gd name="connsiteY12" fmla="*/ 284827 h 392075"/>
              <a:gd name="connsiteX13" fmla="*/ 145275 w 532366"/>
              <a:gd name="connsiteY13" fmla="*/ 328465 h 392075"/>
              <a:gd name="connsiteX14" fmla="*/ 145275 w 532366"/>
              <a:gd name="connsiteY14" fmla="*/ 378305 h 392075"/>
              <a:gd name="connsiteX15" fmla="*/ 158565 w 532366"/>
              <a:gd name="connsiteY15" fmla="*/ 391595 h 392075"/>
              <a:gd name="connsiteX16" fmla="*/ 374170 w 532366"/>
              <a:gd name="connsiteY16" fmla="*/ 391595 h 392075"/>
              <a:gd name="connsiteX17" fmla="*/ 387461 w 532366"/>
              <a:gd name="connsiteY17" fmla="*/ 378305 h 392075"/>
              <a:gd name="connsiteX18" fmla="*/ 387239 w 532366"/>
              <a:gd name="connsiteY18" fmla="*/ 328169 h 392075"/>
              <a:gd name="connsiteX19" fmla="*/ 365014 w 532366"/>
              <a:gd name="connsiteY19" fmla="*/ 285270 h 392075"/>
              <a:gd name="connsiteX20" fmla="*/ 171856 w 532366"/>
              <a:gd name="connsiteY20" fmla="*/ 365014 h 392075"/>
              <a:gd name="connsiteX21" fmla="*/ 171856 w 532366"/>
              <a:gd name="connsiteY21" fmla="*/ 328465 h 392075"/>
              <a:gd name="connsiteX22" fmla="*/ 183301 w 532366"/>
              <a:gd name="connsiteY22" fmla="*/ 306609 h 392075"/>
              <a:gd name="connsiteX23" fmla="*/ 266220 w 532366"/>
              <a:gd name="connsiteY23" fmla="*/ 281652 h 392075"/>
              <a:gd name="connsiteX24" fmla="*/ 349656 w 532366"/>
              <a:gd name="connsiteY24" fmla="*/ 306978 h 392075"/>
              <a:gd name="connsiteX25" fmla="*/ 360658 w 532366"/>
              <a:gd name="connsiteY25" fmla="*/ 328317 h 392075"/>
              <a:gd name="connsiteX26" fmla="*/ 360805 w 532366"/>
              <a:gd name="connsiteY26" fmla="*/ 364940 h 392075"/>
              <a:gd name="connsiteX27" fmla="*/ 171856 w 532366"/>
              <a:gd name="connsiteY27" fmla="*/ 364940 h 392075"/>
              <a:gd name="connsiteX28" fmla="*/ 360732 w 532366"/>
              <a:gd name="connsiteY28" fmla="*/ 185368 h 392075"/>
              <a:gd name="connsiteX29" fmla="*/ 420983 w 532366"/>
              <a:gd name="connsiteY29" fmla="*/ 245619 h 392075"/>
              <a:gd name="connsiteX30" fmla="*/ 481234 w 532366"/>
              <a:gd name="connsiteY30" fmla="*/ 185368 h 392075"/>
              <a:gd name="connsiteX31" fmla="*/ 420983 w 532366"/>
              <a:gd name="connsiteY31" fmla="*/ 125117 h 392075"/>
              <a:gd name="connsiteX32" fmla="*/ 360732 w 532366"/>
              <a:gd name="connsiteY32" fmla="*/ 185368 h 392075"/>
              <a:gd name="connsiteX33" fmla="*/ 420983 w 532366"/>
              <a:gd name="connsiteY33" fmla="*/ 151698 h 392075"/>
              <a:gd name="connsiteX34" fmla="*/ 454653 w 532366"/>
              <a:gd name="connsiteY34" fmla="*/ 185368 h 392075"/>
              <a:gd name="connsiteX35" fmla="*/ 420983 w 532366"/>
              <a:gd name="connsiteY35" fmla="*/ 219038 h 392075"/>
              <a:gd name="connsiteX36" fmla="*/ 387313 w 532366"/>
              <a:gd name="connsiteY36" fmla="*/ 185368 h 392075"/>
              <a:gd name="connsiteX37" fmla="*/ 420983 w 532366"/>
              <a:gd name="connsiteY37" fmla="*/ 151698 h 392075"/>
              <a:gd name="connsiteX38" fmla="*/ 532182 w 532366"/>
              <a:gd name="connsiteY38" fmla="*/ 372250 h 392075"/>
              <a:gd name="connsiteX39" fmla="*/ 518891 w 532366"/>
              <a:gd name="connsiteY39" fmla="*/ 385541 h 392075"/>
              <a:gd name="connsiteX40" fmla="*/ 423641 w 532366"/>
              <a:gd name="connsiteY40" fmla="*/ 385541 h 392075"/>
              <a:gd name="connsiteX41" fmla="*/ 410350 w 532366"/>
              <a:gd name="connsiteY41" fmla="*/ 372250 h 392075"/>
              <a:gd name="connsiteX42" fmla="*/ 423641 w 532366"/>
              <a:gd name="connsiteY42" fmla="*/ 358960 h 392075"/>
              <a:gd name="connsiteX43" fmla="*/ 505600 w 532366"/>
              <a:gd name="connsiteY43" fmla="*/ 358960 h 392075"/>
              <a:gd name="connsiteX44" fmla="*/ 505452 w 532366"/>
              <a:gd name="connsiteY44" fmla="*/ 327800 h 392075"/>
              <a:gd name="connsiteX45" fmla="*/ 496223 w 532366"/>
              <a:gd name="connsiteY45" fmla="*/ 309932 h 392075"/>
              <a:gd name="connsiteX46" fmla="*/ 422755 w 532366"/>
              <a:gd name="connsiteY46" fmla="*/ 287633 h 392075"/>
              <a:gd name="connsiteX47" fmla="*/ 394475 w 532366"/>
              <a:gd name="connsiteY47" fmla="*/ 290586 h 392075"/>
              <a:gd name="connsiteX48" fmla="*/ 378748 w 532366"/>
              <a:gd name="connsiteY48" fmla="*/ 280323 h 392075"/>
              <a:gd name="connsiteX49" fmla="*/ 389011 w 532366"/>
              <a:gd name="connsiteY49" fmla="*/ 264595 h 392075"/>
              <a:gd name="connsiteX50" fmla="*/ 422755 w 532366"/>
              <a:gd name="connsiteY50" fmla="*/ 261125 h 392075"/>
              <a:gd name="connsiteX51" fmla="*/ 511581 w 532366"/>
              <a:gd name="connsiteY51" fmla="*/ 288297 h 392075"/>
              <a:gd name="connsiteX52" fmla="*/ 532034 w 532366"/>
              <a:gd name="connsiteY52" fmla="*/ 327653 h 392075"/>
              <a:gd name="connsiteX53" fmla="*/ 532182 w 532366"/>
              <a:gd name="connsiteY53" fmla="*/ 372250 h 392075"/>
              <a:gd name="connsiteX54" fmla="*/ 111753 w 532366"/>
              <a:gd name="connsiteY54" fmla="*/ 245619 h 392075"/>
              <a:gd name="connsiteX55" fmla="*/ 172004 w 532366"/>
              <a:gd name="connsiteY55" fmla="*/ 185368 h 392075"/>
              <a:gd name="connsiteX56" fmla="*/ 111753 w 532366"/>
              <a:gd name="connsiteY56" fmla="*/ 125117 h 392075"/>
              <a:gd name="connsiteX57" fmla="*/ 51501 w 532366"/>
              <a:gd name="connsiteY57" fmla="*/ 185368 h 392075"/>
              <a:gd name="connsiteX58" fmla="*/ 111753 w 532366"/>
              <a:gd name="connsiteY58" fmla="*/ 245619 h 392075"/>
              <a:gd name="connsiteX59" fmla="*/ 111753 w 532366"/>
              <a:gd name="connsiteY59" fmla="*/ 151698 h 392075"/>
              <a:gd name="connsiteX60" fmla="*/ 145422 w 532366"/>
              <a:gd name="connsiteY60" fmla="*/ 185368 h 392075"/>
              <a:gd name="connsiteX61" fmla="*/ 111753 w 532366"/>
              <a:gd name="connsiteY61" fmla="*/ 219038 h 392075"/>
              <a:gd name="connsiteX62" fmla="*/ 78083 w 532366"/>
              <a:gd name="connsiteY62" fmla="*/ 185368 h 392075"/>
              <a:gd name="connsiteX63" fmla="*/ 111753 w 532366"/>
              <a:gd name="connsiteY63" fmla="*/ 151698 h 392075"/>
              <a:gd name="connsiteX64" fmla="*/ 138260 w 532366"/>
              <a:gd name="connsiteY64" fmla="*/ 290586 h 392075"/>
              <a:gd name="connsiteX65" fmla="*/ 109980 w 532366"/>
              <a:gd name="connsiteY65" fmla="*/ 287633 h 392075"/>
              <a:gd name="connsiteX66" fmla="*/ 36512 w 532366"/>
              <a:gd name="connsiteY66" fmla="*/ 309932 h 392075"/>
              <a:gd name="connsiteX67" fmla="*/ 27283 w 532366"/>
              <a:gd name="connsiteY67" fmla="*/ 327800 h 392075"/>
              <a:gd name="connsiteX68" fmla="*/ 27135 w 532366"/>
              <a:gd name="connsiteY68" fmla="*/ 358960 h 392075"/>
              <a:gd name="connsiteX69" fmla="*/ 109094 w 532366"/>
              <a:gd name="connsiteY69" fmla="*/ 358960 h 392075"/>
              <a:gd name="connsiteX70" fmla="*/ 122385 w 532366"/>
              <a:gd name="connsiteY70" fmla="*/ 372250 h 392075"/>
              <a:gd name="connsiteX71" fmla="*/ 109094 w 532366"/>
              <a:gd name="connsiteY71" fmla="*/ 385541 h 392075"/>
              <a:gd name="connsiteX72" fmla="*/ 13844 w 532366"/>
              <a:gd name="connsiteY72" fmla="*/ 385541 h 392075"/>
              <a:gd name="connsiteX73" fmla="*/ 554 w 532366"/>
              <a:gd name="connsiteY73" fmla="*/ 372250 h 392075"/>
              <a:gd name="connsiteX74" fmla="*/ 701 w 532366"/>
              <a:gd name="connsiteY74" fmla="*/ 327579 h 392075"/>
              <a:gd name="connsiteX75" fmla="*/ 21154 w 532366"/>
              <a:gd name="connsiteY75" fmla="*/ 288223 h 392075"/>
              <a:gd name="connsiteX76" fmla="*/ 109980 w 532366"/>
              <a:gd name="connsiteY76" fmla="*/ 261051 h 392075"/>
              <a:gd name="connsiteX77" fmla="*/ 143724 w 532366"/>
              <a:gd name="connsiteY77" fmla="*/ 264522 h 392075"/>
              <a:gd name="connsiteX78" fmla="*/ 153987 w 532366"/>
              <a:gd name="connsiteY78" fmla="*/ 280249 h 392075"/>
              <a:gd name="connsiteX79" fmla="*/ 138260 w 532366"/>
              <a:gd name="connsiteY79" fmla="*/ 290586 h 392075"/>
              <a:gd name="connsiteX80" fmla="*/ 118103 w 532366"/>
              <a:gd name="connsiteY80" fmla="*/ 87977 h 392075"/>
              <a:gd name="connsiteX81" fmla="*/ 266220 w 532366"/>
              <a:gd name="connsiteY81" fmla="*/ 554 h 392075"/>
              <a:gd name="connsiteX82" fmla="*/ 414337 w 532366"/>
              <a:gd name="connsiteY82" fmla="*/ 87977 h 392075"/>
              <a:gd name="connsiteX83" fmla="*/ 409095 w 532366"/>
              <a:gd name="connsiteY83" fmla="*/ 106067 h 392075"/>
              <a:gd name="connsiteX84" fmla="*/ 391005 w 532366"/>
              <a:gd name="connsiteY84" fmla="*/ 100825 h 392075"/>
              <a:gd name="connsiteX85" fmla="*/ 266220 w 532366"/>
              <a:gd name="connsiteY85" fmla="*/ 27135 h 392075"/>
              <a:gd name="connsiteX86" fmla="*/ 141435 w 532366"/>
              <a:gd name="connsiteY86" fmla="*/ 100825 h 392075"/>
              <a:gd name="connsiteX87" fmla="*/ 129769 w 532366"/>
              <a:gd name="connsiteY87" fmla="*/ 107691 h 392075"/>
              <a:gd name="connsiteX88" fmla="*/ 123345 w 532366"/>
              <a:gd name="connsiteY88" fmla="*/ 106067 h 392075"/>
              <a:gd name="connsiteX89" fmla="*/ 118103 w 532366"/>
              <a:gd name="connsiteY89" fmla="*/ 87977 h 39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32366" h="392075">
                <a:moveTo>
                  <a:pt x="194303" y="171856"/>
                </a:moveTo>
                <a:cubicBezTo>
                  <a:pt x="194303" y="211506"/>
                  <a:pt x="226570" y="243773"/>
                  <a:pt x="266220" y="243773"/>
                </a:cubicBezTo>
                <a:cubicBezTo>
                  <a:pt x="305871" y="243773"/>
                  <a:pt x="338137" y="211506"/>
                  <a:pt x="338137" y="171856"/>
                </a:cubicBezTo>
                <a:cubicBezTo>
                  <a:pt x="338137" y="132205"/>
                  <a:pt x="305871" y="99938"/>
                  <a:pt x="266220" y="99938"/>
                </a:cubicBezTo>
                <a:cubicBezTo>
                  <a:pt x="226570" y="99938"/>
                  <a:pt x="194303" y="132205"/>
                  <a:pt x="194303" y="171856"/>
                </a:cubicBezTo>
                <a:moveTo>
                  <a:pt x="311482" y="171856"/>
                </a:moveTo>
                <a:cubicBezTo>
                  <a:pt x="311482" y="196813"/>
                  <a:pt x="291177" y="217192"/>
                  <a:pt x="266146" y="217192"/>
                </a:cubicBezTo>
                <a:cubicBezTo>
                  <a:pt x="241189" y="217192"/>
                  <a:pt x="220810" y="196887"/>
                  <a:pt x="220810" y="171856"/>
                </a:cubicBezTo>
                <a:cubicBezTo>
                  <a:pt x="220810" y="146825"/>
                  <a:pt x="241115" y="126520"/>
                  <a:pt x="266146" y="126520"/>
                </a:cubicBezTo>
                <a:cubicBezTo>
                  <a:pt x="291177" y="126520"/>
                  <a:pt x="311482" y="146825"/>
                  <a:pt x="311482" y="171856"/>
                </a:cubicBezTo>
                <a:moveTo>
                  <a:pt x="365014" y="285270"/>
                </a:moveTo>
                <a:cubicBezTo>
                  <a:pt x="337399" y="265777"/>
                  <a:pt x="302326" y="255070"/>
                  <a:pt x="266220" y="255070"/>
                </a:cubicBezTo>
                <a:cubicBezTo>
                  <a:pt x="230409" y="255070"/>
                  <a:pt x="195558" y="265629"/>
                  <a:pt x="168090" y="284827"/>
                </a:cubicBezTo>
                <a:cubicBezTo>
                  <a:pt x="153840" y="294795"/>
                  <a:pt x="145275" y="311113"/>
                  <a:pt x="145275" y="328465"/>
                </a:cubicBezTo>
                <a:lnTo>
                  <a:pt x="145275" y="378305"/>
                </a:lnTo>
                <a:cubicBezTo>
                  <a:pt x="145275" y="385615"/>
                  <a:pt x="151255" y="391595"/>
                  <a:pt x="158565" y="391595"/>
                </a:cubicBezTo>
                <a:lnTo>
                  <a:pt x="374170" y="391595"/>
                </a:lnTo>
                <a:cubicBezTo>
                  <a:pt x="381480" y="391595"/>
                  <a:pt x="387461" y="385615"/>
                  <a:pt x="387461" y="378305"/>
                </a:cubicBezTo>
                <a:cubicBezTo>
                  <a:pt x="387461" y="362060"/>
                  <a:pt x="387387" y="342051"/>
                  <a:pt x="387239" y="328169"/>
                </a:cubicBezTo>
                <a:cubicBezTo>
                  <a:pt x="387165" y="311113"/>
                  <a:pt x="378822" y="295016"/>
                  <a:pt x="365014" y="285270"/>
                </a:cubicBezTo>
                <a:moveTo>
                  <a:pt x="171856" y="365014"/>
                </a:moveTo>
                <a:lnTo>
                  <a:pt x="171856" y="328465"/>
                </a:lnTo>
                <a:cubicBezTo>
                  <a:pt x="171856" y="319826"/>
                  <a:pt x="176139" y="311630"/>
                  <a:pt x="183301" y="306609"/>
                </a:cubicBezTo>
                <a:cubicBezTo>
                  <a:pt x="206338" y="290512"/>
                  <a:pt x="235799" y="281652"/>
                  <a:pt x="266220" y="281652"/>
                </a:cubicBezTo>
                <a:cubicBezTo>
                  <a:pt x="296862" y="281652"/>
                  <a:pt x="326545" y="290660"/>
                  <a:pt x="349656" y="306978"/>
                </a:cubicBezTo>
                <a:cubicBezTo>
                  <a:pt x="356523" y="311778"/>
                  <a:pt x="360658" y="319826"/>
                  <a:pt x="360658" y="328317"/>
                </a:cubicBezTo>
                <a:cubicBezTo>
                  <a:pt x="360732" y="338506"/>
                  <a:pt x="360805" y="352092"/>
                  <a:pt x="360805" y="364940"/>
                </a:cubicBezTo>
                <a:lnTo>
                  <a:pt x="171856" y="364940"/>
                </a:lnTo>
                <a:close/>
                <a:moveTo>
                  <a:pt x="360732" y="185368"/>
                </a:moveTo>
                <a:cubicBezTo>
                  <a:pt x="360732" y="218595"/>
                  <a:pt x="387756" y="245619"/>
                  <a:pt x="420983" y="245619"/>
                </a:cubicBezTo>
                <a:cubicBezTo>
                  <a:pt x="454210" y="245619"/>
                  <a:pt x="481234" y="218595"/>
                  <a:pt x="481234" y="185368"/>
                </a:cubicBezTo>
                <a:cubicBezTo>
                  <a:pt x="481234" y="152141"/>
                  <a:pt x="454210" y="125117"/>
                  <a:pt x="420983" y="125117"/>
                </a:cubicBezTo>
                <a:cubicBezTo>
                  <a:pt x="387756" y="125117"/>
                  <a:pt x="360732" y="152141"/>
                  <a:pt x="360732" y="185368"/>
                </a:cubicBezTo>
                <a:moveTo>
                  <a:pt x="420983" y="151698"/>
                </a:moveTo>
                <a:cubicBezTo>
                  <a:pt x="439516" y="151698"/>
                  <a:pt x="454653" y="166835"/>
                  <a:pt x="454653" y="185368"/>
                </a:cubicBezTo>
                <a:cubicBezTo>
                  <a:pt x="454653" y="203901"/>
                  <a:pt x="439516" y="219038"/>
                  <a:pt x="420983" y="219038"/>
                </a:cubicBezTo>
                <a:cubicBezTo>
                  <a:pt x="402450" y="219038"/>
                  <a:pt x="387313" y="203901"/>
                  <a:pt x="387313" y="185368"/>
                </a:cubicBezTo>
                <a:cubicBezTo>
                  <a:pt x="387313" y="166835"/>
                  <a:pt x="402376" y="151698"/>
                  <a:pt x="420983" y="151698"/>
                </a:cubicBezTo>
                <a:moveTo>
                  <a:pt x="532182" y="372250"/>
                </a:moveTo>
                <a:cubicBezTo>
                  <a:pt x="532182" y="379560"/>
                  <a:pt x="526201" y="385541"/>
                  <a:pt x="518891" y="385541"/>
                </a:cubicBezTo>
                <a:lnTo>
                  <a:pt x="423641" y="385541"/>
                </a:lnTo>
                <a:cubicBezTo>
                  <a:pt x="416331" y="385541"/>
                  <a:pt x="410350" y="379560"/>
                  <a:pt x="410350" y="372250"/>
                </a:cubicBezTo>
                <a:cubicBezTo>
                  <a:pt x="410350" y="364940"/>
                  <a:pt x="416331" y="358960"/>
                  <a:pt x="423641" y="358960"/>
                </a:cubicBezTo>
                <a:lnTo>
                  <a:pt x="505600" y="358960"/>
                </a:lnTo>
                <a:cubicBezTo>
                  <a:pt x="505600" y="347958"/>
                  <a:pt x="505526" y="336513"/>
                  <a:pt x="505452" y="327800"/>
                </a:cubicBezTo>
                <a:cubicBezTo>
                  <a:pt x="505379" y="320638"/>
                  <a:pt x="501982" y="313993"/>
                  <a:pt x="496223" y="309932"/>
                </a:cubicBezTo>
                <a:cubicBezTo>
                  <a:pt x="475844" y="295533"/>
                  <a:pt x="449779" y="287633"/>
                  <a:pt x="422755" y="287633"/>
                </a:cubicBezTo>
                <a:cubicBezTo>
                  <a:pt x="413156" y="287633"/>
                  <a:pt x="403631" y="288592"/>
                  <a:pt x="394475" y="290586"/>
                </a:cubicBezTo>
                <a:cubicBezTo>
                  <a:pt x="387313" y="292137"/>
                  <a:pt x="380225" y="287485"/>
                  <a:pt x="378748" y="280323"/>
                </a:cubicBezTo>
                <a:cubicBezTo>
                  <a:pt x="377197" y="273161"/>
                  <a:pt x="381849" y="266072"/>
                  <a:pt x="389011" y="264595"/>
                </a:cubicBezTo>
                <a:cubicBezTo>
                  <a:pt x="400013" y="262307"/>
                  <a:pt x="411384" y="261125"/>
                  <a:pt x="422755" y="261125"/>
                </a:cubicBezTo>
                <a:cubicBezTo>
                  <a:pt x="455169" y="261125"/>
                  <a:pt x="486698" y="270798"/>
                  <a:pt x="511581" y="288297"/>
                </a:cubicBezTo>
                <a:cubicBezTo>
                  <a:pt x="524281" y="297232"/>
                  <a:pt x="531960" y="311999"/>
                  <a:pt x="532034" y="327653"/>
                </a:cubicBezTo>
                <a:cubicBezTo>
                  <a:pt x="532108" y="339983"/>
                  <a:pt x="532182" y="357778"/>
                  <a:pt x="532182" y="372250"/>
                </a:cubicBezTo>
                <a:moveTo>
                  <a:pt x="111753" y="245619"/>
                </a:moveTo>
                <a:cubicBezTo>
                  <a:pt x="144979" y="245619"/>
                  <a:pt x="172004" y="218595"/>
                  <a:pt x="172004" y="185368"/>
                </a:cubicBezTo>
                <a:cubicBezTo>
                  <a:pt x="172004" y="152141"/>
                  <a:pt x="144979" y="125117"/>
                  <a:pt x="111753" y="125117"/>
                </a:cubicBezTo>
                <a:cubicBezTo>
                  <a:pt x="78526" y="125117"/>
                  <a:pt x="51501" y="152141"/>
                  <a:pt x="51501" y="185368"/>
                </a:cubicBezTo>
                <a:cubicBezTo>
                  <a:pt x="51501" y="218595"/>
                  <a:pt x="78526" y="245619"/>
                  <a:pt x="111753" y="245619"/>
                </a:cubicBezTo>
                <a:moveTo>
                  <a:pt x="111753" y="151698"/>
                </a:moveTo>
                <a:cubicBezTo>
                  <a:pt x="130286" y="151698"/>
                  <a:pt x="145422" y="166835"/>
                  <a:pt x="145422" y="185368"/>
                </a:cubicBezTo>
                <a:cubicBezTo>
                  <a:pt x="145422" y="203901"/>
                  <a:pt x="130286" y="219038"/>
                  <a:pt x="111753" y="219038"/>
                </a:cubicBezTo>
                <a:cubicBezTo>
                  <a:pt x="93219" y="219038"/>
                  <a:pt x="78083" y="203901"/>
                  <a:pt x="78083" y="185368"/>
                </a:cubicBezTo>
                <a:cubicBezTo>
                  <a:pt x="78083" y="166835"/>
                  <a:pt x="93219" y="151698"/>
                  <a:pt x="111753" y="151698"/>
                </a:cubicBezTo>
                <a:moveTo>
                  <a:pt x="138260" y="290586"/>
                </a:moveTo>
                <a:cubicBezTo>
                  <a:pt x="129104" y="288666"/>
                  <a:pt x="119579" y="287633"/>
                  <a:pt x="109980" y="287633"/>
                </a:cubicBezTo>
                <a:cubicBezTo>
                  <a:pt x="82956" y="287633"/>
                  <a:pt x="56891" y="295533"/>
                  <a:pt x="36512" y="309932"/>
                </a:cubicBezTo>
                <a:cubicBezTo>
                  <a:pt x="30827" y="313993"/>
                  <a:pt x="27357" y="320638"/>
                  <a:pt x="27283" y="327800"/>
                </a:cubicBezTo>
                <a:cubicBezTo>
                  <a:pt x="27209" y="336513"/>
                  <a:pt x="27135" y="347958"/>
                  <a:pt x="27135" y="358960"/>
                </a:cubicBezTo>
                <a:lnTo>
                  <a:pt x="109094" y="358960"/>
                </a:lnTo>
                <a:cubicBezTo>
                  <a:pt x="116404" y="358960"/>
                  <a:pt x="122385" y="364940"/>
                  <a:pt x="122385" y="372250"/>
                </a:cubicBezTo>
                <a:cubicBezTo>
                  <a:pt x="122385" y="379560"/>
                  <a:pt x="116404" y="385541"/>
                  <a:pt x="109094" y="385541"/>
                </a:cubicBezTo>
                <a:lnTo>
                  <a:pt x="13844" y="385541"/>
                </a:lnTo>
                <a:cubicBezTo>
                  <a:pt x="6534" y="385541"/>
                  <a:pt x="554" y="379560"/>
                  <a:pt x="554" y="372250"/>
                </a:cubicBezTo>
                <a:cubicBezTo>
                  <a:pt x="554" y="357778"/>
                  <a:pt x="628" y="339983"/>
                  <a:pt x="701" y="327579"/>
                </a:cubicBezTo>
                <a:cubicBezTo>
                  <a:pt x="775" y="311851"/>
                  <a:pt x="8454" y="297158"/>
                  <a:pt x="21154" y="288223"/>
                </a:cubicBezTo>
                <a:cubicBezTo>
                  <a:pt x="45964" y="270724"/>
                  <a:pt x="77492" y="261051"/>
                  <a:pt x="109980" y="261051"/>
                </a:cubicBezTo>
                <a:cubicBezTo>
                  <a:pt x="121425" y="261051"/>
                  <a:pt x="132722" y="262233"/>
                  <a:pt x="143724" y="264522"/>
                </a:cubicBezTo>
                <a:cubicBezTo>
                  <a:pt x="150886" y="266072"/>
                  <a:pt x="155464" y="273087"/>
                  <a:pt x="153987" y="280249"/>
                </a:cubicBezTo>
                <a:cubicBezTo>
                  <a:pt x="152511" y="287559"/>
                  <a:pt x="145422" y="292137"/>
                  <a:pt x="138260" y="290586"/>
                </a:cubicBezTo>
                <a:moveTo>
                  <a:pt x="118103" y="87977"/>
                </a:moveTo>
                <a:cubicBezTo>
                  <a:pt x="147859" y="34076"/>
                  <a:pt x="204640" y="554"/>
                  <a:pt x="266220" y="554"/>
                </a:cubicBezTo>
                <a:cubicBezTo>
                  <a:pt x="327800" y="554"/>
                  <a:pt x="384507" y="34076"/>
                  <a:pt x="414337" y="87977"/>
                </a:cubicBezTo>
                <a:cubicBezTo>
                  <a:pt x="417881" y="94401"/>
                  <a:pt x="415519" y="102523"/>
                  <a:pt x="409095" y="106067"/>
                </a:cubicBezTo>
                <a:cubicBezTo>
                  <a:pt x="402671" y="109611"/>
                  <a:pt x="394549" y="107249"/>
                  <a:pt x="391005" y="100825"/>
                </a:cubicBezTo>
                <a:cubicBezTo>
                  <a:pt x="365900" y="55341"/>
                  <a:pt x="318054" y="27135"/>
                  <a:pt x="266220" y="27135"/>
                </a:cubicBezTo>
                <a:cubicBezTo>
                  <a:pt x="214313" y="27135"/>
                  <a:pt x="166540" y="55415"/>
                  <a:pt x="141435" y="100825"/>
                </a:cubicBezTo>
                <a:cubicBezTo>
                  <a:pt x="138999" y="105181"/>
                  <a:pt x="134494" y="107691"/>
                  <a:pt x="129769" y="107691"/>
                </a:cubicBezTo>
                <a:cubicBezTo>
                  <a:pt x="127628" y="107691"/>
                  <a:pt x="125412" y="107175"/>
                  <a:pt x="123345" y="106067"/>
                </a:cubicBezTo>
                <a:cubicBezTo>
                  <a:pt x="116921" y="102523"/>
                  <a:pt x="114558" y="94401"/>
                  <a:pt x="118103" y="87977"/>
                </a:cubicBezTo>
              </a:path>
            </a:pathLst>
          </a:custGeom>
          <a:solidFill>
            <a:schemeClr val="accent4"/>
          </a:solidFill>
          <a:ln w="9525" cap="flat">
            <a:noFill/>
            <a:prstDash val="solid"/>
            <a:miter/>
          </a:ln>
        </p:spPr>
        <p:txBody>
          <a:bodyPr rtlCol="0" anchor="ctr"/>
          <a:lstStyle/>
          <a:p>
            <a:endParaRPr lang="es-MX" sz="3200">
              <a:latin typeface="Century Gothic" panose="020B0502020202020204" pitchFamily="34" charset="0"/>
            </a:endParaRPr>
          </a:p>
        </p:txBody>
      </p:sp>
      <p:sp>
        <p:nvSpPr>
          <p:cNvPr id="33" name="Forma libre 52">
            <a:extLst>
              <a:ext uri="{FF2B5EF4-FFF2-40B4-BE49-F238E27FC236}">
                <a16:creationId xmlns:a16="http://schemas.microsoft.com/office/drawing/2014/main" id="{AABF6085-1408-9840-87BB-C89E66197209}"/>
              </a:ext>
            </a:extLst>
          </p:cNvPr>
          <p:cNvSpPr/>
          <p:nvPr/>
        </p:nvSpPr>
        <p:spPr>
          <a:xfrm>
            <a:off x="3866044" y="5112094"/>
            <a:ext cx="573771" cy="519297"/>
          </a:xfrm>
          <a:custGeom>
            <a:avLst/>
            <a:gdLst>
              <a:gd name="connsiteX0" fmla="*/ 259353 w 532366"/>
              <a:gd name="connsiteY0" fmla="*/ 435750 h 532366"/>
              <a:gd name="connsiteX1" fmla="*/ 260682 w 532366"/>
              <a:gd name="connsiteY1" fmla="*/ 435676 h 532366"/>
              <a:gd name="connsiteX2" fmla="*/ 266146 w 532366"/>
              <a:gd name="connsiteY2" fmla="*/ 435750 h 532366"/>
              <a:gd name="connsiteX3" fmla="*/ 378526 w 532366"/>
              <a:gd name="connsiteY3" fmla="*/ 393072 h 532366"/>
              <a:gd name="connsiteX4" fmla="*/ 382440 w 532366"/>
              <a:gd name="connsiteY4" fmla="*/ 389750 h 532366"/>
              <a:gd name="connsiteX5" fmla="*/ 382809 w 532366"/>
              <a:gd name="connsiteY5" fmla="*/ 389159 h 532366"/>
              <a:gd name="connsiteX6" fmla="*/ 385910 w 532366"/>
              <a:gd name="connsiteY6" fmla="*/ 386132 h 532366"/>
              <a:gd name="connsiteX7" fmla="*/ 435529 w 532366"/>
              <a:gd name="connsiteY7" fmla="*/ 266368 h 532366"/>
              <a:gd name="connsiteX8" fmla="*/ 385910 w 532366"/>
              <a:gd name="connsiteY8" fmla="*/ 146604 h 532366"/>
              <a:gd name="connsiteX9" fmla="*/ 275302 w 532366"/>
              <a:gd name="connsiteY9" fmla="*/ 97207 h 532366"/>
              <a:gd name="connsiteX10" fmla="*/ 271389 w 532366"/>
              <a:gd name="connsiteY10" fmla="*/ 97059 h 532366"/>
              <a:gd name="connsiteX11" fmla="*/ 266589 w 532366"/>
              <a:gd name="connsiteY11" fmla="*/ 96985 h 532366"/>
              <a:gd name="connsiteX12" fmla="*/ 265260 w 532366"/>
              <a:gd name="connsiteY12" fmla="*/ 96985 h 532366"/>
              <a:gd name="connsiteX13" fmla="*/ 153323 w 532366"/>
              <a:gd name="connsiteY13" fmla="*/ 139958 h 532366"/>
              <a:gd name="connsiteX14" fmla="*/ 150074 w 532366"/>
              <a:gd name="connsiteY14" fmla="*/ 142912 h 532366"/>
              <a:gd name="connsiteX15" fmla="*/ 150000 w 532366"/>
              <a:gd name="connsiteY15" fmla="*/ 142986 h 532366"/>
              <a:gd name="connsiteX16" fmla="*/ 146308 w 532366"/>
              <a:gd name="connsiteY16" fmla="*/ 146604 h 532366"/>
              <a:gd name="connsiteX17" fmla="*/ 96690 w 532366"/>
              <a:gd name="connsiteY17" fmla="*/ 266368 h 532366"/>
              <a:gd name="connsiteX18" fmla="*/ 146308 w 532366"/>
              <a:gd name="connsiteY18" fmla="*/ 386132 h 532366"/>
              <a:gd name="connsiteX19" fmla="*/ 257138 w 532366"/>
              <a:gd name="connsiteY19" fmla="*/ 435529 h 532366"/>
              <a:gd name="connsiteX20" fmla="*/ 259353 w 532366"/>
              <a:gd name="connsiteY20" fmla="*/ 435750 h 532366"/>
              <a:gd name="connsiteX21" fmla="*/ 269469 w 532366"/>
              <a:gd name="connsiteY21" fmla="*/ 117881 h 532366"/>
              <a:gd name="connsiteX22" fmla="*/ 314214 w 532366"/>
              <a:gd name="connsiteY22" fmla="*/ 167426 h 532366"/>
              <a:gd name="connsiteX23" fmla="*/ 265408 w 532366"/>
              <a:gd name="connsiteY23" fmla="*/ 173333 h 532366"/>
              <a:gd name="connsiteX24" fmla="*/ 222139 w 532366"/>
              <a:gd name="connsiteY24" fmla="*/ 167352 h 532366"/>
              <a:gd name="connsiteX25" fmla="*/ 269469 w 532366"/>
              <a:gd name="connsiteY25" fmla="*/ 117881 h 532366"/>
              <a:gd name="connsiteX26" fmla="*/ 201613 w 532366"/>
              <a:gd name="connsiteY26" fmla="*/ 160633 h 532366"/>
              <a:gd name="connsiteX27" fmla="*/ 176212 w 532366"/>
              <a:gd name="connsiteY27" fmla="*/ 148080 h 532366"/>
              <a:gd name="connsiteX28" fmla="*/ 235282 w 532366"/>
              <a:gd name="connsiteY28" fmla="*/ 120908 h 532366"/>
              <a:gd name="connsiteX29" fmla="*/ 201613 w 532366"/>
              <a:gd name="connsiteY29" fmla="*/ 160633 h 532366"/>
              <a:gd name="connsiteX30" fmla="*/ 304246 w 532366"/>
              <a:gd name="connsiteY30" fmla="*/ 122607 h 532366"/>
              <a:gd name="connsiteX31" fmla="*/ 357852 w 532366"/>
              <a:gd name="connsiteY31" fmla="*/ 149336 h 532366"/>
              <a:gd name="connsiteX32" fmla="*/ 334520 w 532366"/>
              <a:gd name="connsiteY32" fmla="*/ 160633 h 532366"/>
              <a:gd name="connsiteX33" fmla="*/ 304246 w 532366"/>
              <a:gd name="connsiteY33" fmla="*/ 122607 h 532366"/>
              <a:gd name="connsiteX34" fmla="*/ 265039 w 532366"/>
              <a:gd name="connsiteY34" fmla="*/ 194081 h 532366"/>
              <a:gd name="connsiteX35" fmla="*/ 268287 w 532366"/>
              <a:gd name="connsiteY35" fmla="*/ 194081 h 532366"/>
              <a:gd name="connsiteX36" fmla="*/ 325364 w 532366"/>
              <a:gd name="connsiteY36" fmla="*/ 185811 h 532366"/>
              <a:gd name="connsiteX37" fmla="*/ 345595 w 532366"/>
              <a:gd name="connsiteY37" fmla="*/ 256104 h 532366"/>
              <a:gd name="connsiteX38" fmla="*/ 187066 w 532366"/>
              <a:gd name="connsiteY38" fmla="*/ 256104 h 532366"/>
              <a:gd name="connsiteX39" fmla="*/ 210251 w 532366"/>
              <a:gd name="connsiteY39" fmla="*/ 185590 h 532366"/>
              <a:gd name="connsiteX40" fmla="*/ 265039 w 532366"/>
              <a:gd name="connsiteY40" fmla="*/ 194081 h 532366"/>
              <a:gd name="connsiteX41" fmla="*/ 345226 w 532366"/>
              <a:gd name="connsiteY41" fmla="*/ 276705 h 532366"/>
              <a:gd name="connsiteX42" fmla="*/ 322041 w 532366"/>
              <a:gd name="connsiteY42" fmla="*/ 347146 h 532366"/>
              <a:gd name="connsiteX43" fmla="*/ 267475 w 532366"/>
              <a:gd name="connsiteY43" fmla="*/ 338728 h 532366"/>
              <a:gd name="connsiteX44" fmla="*/ 207003 w 532366"/>
              <a:gd name="connsiteY44" fmla="*/ 347072 h 532366"/>
              <a:gd name="connsiteX45" fmla="*/ 186697 w 532366"/>
              <a:gd name="connsiteY45" fmla="*/ 276779 h 532366"/>
              <a:gd name="connsiteX46" fmla="*/ 345226 w 532366"/>
              <a:gd name="connsiteY46" fmla="*/ 276779 h 532366"/>
              <a:gd name="connsiteX47" fmla="*/ 267180 w 532366"/>
              <a:gd name="connsiteY47" fmla="*/ 359403 h 532366"/>
              <a:gd name="connsiteX48" fmla="*/ 310227 w 532366"/>
              <a:gd name="connsiteY48" fmla="*/ 365310 h 532366"/>
              <a:gd name="connsiteX49" fmla="*/ 262897 w 532366"/>
              <a:gd name="connsiteY49" fmla="*/ 414854 h 532366"/>
              <a:gd name="connsiteX50" fmla="*/ 218226 w 532366"/>
              <a:gd name="connsiteY50" fmla="*/ 365384 h 532366"/>
              <a:gd name="connsiteX51" fmla="*/ 267180 w 532366"/>
              <a:gd name="connsiteY51" fmla="*/ 359403 h 532366"/>
              <a:gd name="connsiteX52" fmla="*/ 330754 w 532366"/>
              <a:gd name="connsiteY52" fmla="*/ 372029 h 532366"/>
              <a:gd name="connsiteX53" fmla="*/ 356228 w 532366"/>
              <a:gd name="connsiteY53" fmla="*/ 384581 h 532366"/>
              <a:gd name="connsiteX54" fmla="*/ 297010 w 532366"/>
              <a:gd name="connsiteY54" fmla="*/ 411827 h 532366"/>
              <a:gd name="connsiteX55" fmla="*/ 330754 w 532366"/>
              <a:gd name="connsiteY55" fmla="*/ 372029 h 532366"/>
              <a:gd name="connsiteX56" fmla="*/ 228120 w 532366"/>
              <a:gd name="connsiteY56" fmla="*/ 410129 h 532366"/>
              <a:gd name="connsiteX57" fmla="*/ 174514 w 532366"/>
              <a:gd name="connsiteY57" fmla="*/ 383400 h 532366"/>
              <a:gd name="connsiteX58" fmla="*/ 197773 w 532366"/>
              <a:gd name="connsiteY58" fmla="*/ 372029 h 532366"/>
              <a:gd name="connsiteX59" fmla="*/ 228120 w 532366"/>
              <a:gd name="connsiteY59" fmla="*/ 410129 h 532366"/>
              <a:gd name="connsiteX60" fmla="*/ 372398 w 532366"/>
              <a:gd name="connsiteY60" fmla="*/ 370330 h 532366"/>
              <a:gd name="connsiteX61" fmla="*/ 341829 w 532366"/>
              <a:gd name="connsiteY61" fmla="*/ 354234 h 532366"/>
              <a:gd name="connsiteX62" fmla="*/ 365974 w 532366"/>
              <a:gd name="connsiteY62" fmla="*/ 276705 h 532366"/>
              <a:gd name="connsiteX63" fmla="*/ 414485 w 532366"/>
              <a:gd name="connsiteY63" fmla="*/ 276705 h 532366"/>
              <a:gd name="connsiteX64" fmla="*/ 372398 w 532366"/>
              <a:gd name="connsiteY64" fmla="*/ 370330 h 532366"/>
              <a:gd name="connsiteX65" fmla="*/ 414485 w 532366"/>
              <a:gd name="connsiteY65" fmla="*/ 256031 h 532366"/>
              <a:gd name="connsiteX66" fmla="*/ 366343 w 532366"/>
              <a:gd name="connsiteY66" fmla="*/ 256031 h 532366"/>
              <a:gd name="connsiteX67" fmla="*/ 345078 w 532366"/>
              <a:gd name="connsiteY67" fmla="*/ 178723 h 532366"/>
              <a:gd name="connsiteX68" fmla="*/ 373801 w 532366"/>
              <a:gd name="connsiteY68" fmla="*/ 163882 h 532366"/>
              <a:gd name="connsiteX69" fmla="*/ 414485 w 532366"/>
              <a:gd name="connsiteY69" fmla="*/ 256031 h 532366"/>
              <a:gd name="connsiteX70" fmla="*/ 159968 w 532366"/>
              <a:gd name="connsiteY70" fmla="*/ 162331 h 532366"/>
              <a:gd name="connsiteX71" fmla="*/ 190463 w 532366"/>
              <a:gd name="connsiteY71" fmla="*/ 178428 h 532366"/>
              <a:gd name="connsiteX72" fmla="*/ 166318 w 532366"/>
              <a:gd name="connsiteY72" fmla="*/ 256031 h 532366"/>
              <a:gd name="connsiteX73" fmla="*/ 117807 w 532366"/>
              <a:gd name="connsiteY73" fmla="*/ 256031 h 532366"/>
              <a:gd name="connsiteX74" fmla="*/ 159968 w 532366"/>
              <a:gd name="connsiteY74" fmla="*/ 162331 h 532366"/>
              <a:gd name="connsiteX75" fmla="*/ 117807 w 532366"/>
              <a:gd name="connsiteY75" fmla="*/ 276705 h 532366"/>
              <a:gd name="connsiteX76" fmla="*/ 166023 w 532366"/>
              <a:gd name="connsiteY76" fmla="*/ 276705 h 532366"/>
              <a:gd name="connsiteX77" fmla="*/ 187362 w 532366"/>
              <a:gd name="connsiteY77" fmla="*/ 354086 h 532366"/>
              <a:gd name="connsiteX78" fmla="*/ 158639 w 532366"/>
              <a:gd name="connsiteY78" fmla="*/ 368928 h 532366"/>
              <a:gd name="connsiteX79" fmla="*/ 117807 w 532366"/>
              <a:gd name="connsiteY79" fmla="*/ 276705 h 532366"/>
              <a:gd name="connsiteX80" fmla="*/ 128735 w 532366"/>
              <a:gd name="connsiteY80" fmla="*/ 390562 h 532366"/>
              <a:gd name="connsiteX81" fmla="*/ 60583 w 532366"/>
              <a:gd name="connsiteY81" fmla="*/ 390562 h 532366"/>
              <a:gd name="connsiteX82" fmla="*/ 58959 w 532366"/>
              <a:gd name="connsiteY82" fmla="*/ 385836 h 532366"/>
              <a:gd name="connsiteX83" fmla="*/ 27061 w 532366"/>
              <a:gd name="connsiteY83" fmla="*/ 266442 h 532366"/>
              <a:gd name="connsiteX84" fmla="*/ 97133 w 532366"/>
              <a:gd name="connsiteY84" fmla="*/ 97281 h 532366"/>
              <a:gd name="connsiteX85" fmla="*/ 266294 w 532366"/>
              <a:gd name="connsiteY85" fmla="*/ 27209 h 532366"/>
              <a:gd name="connsiteX86" fmla="*/ 329203 w 532366"/>
              <a:gd name="connsiteY86" fmla="*/ 35553 h 532366"/>
              <a:gd name="connsiteX87" fmla="*/ 345521 w 532366"/>
              <a:gd name="connsiteY87" fmla="*/ 26175 h 532366"/>
              <a:gd name="connsiteX88" fmla="*/ 336144 w 532366"/>
              <a:gd name="connsiteY88" fmla="*/ 9857 h 532366"/>
              <a:gd name="connsiteX89" fmla="*/ 266294 w 532366"/>
              <a:gd name="connsiteY89" fmla="*/ 554 h 532366"/>
              <a:gd name="connsiteX90" fmla="*/ 162848 w 532366"/>
              <a:gd name="connsiteY90" fmla="*/ 21450 h 532366"/>
              <a:gd name="connsiteX91" fmla="*/ 78378 w 532366"/>
              <a:gd name="connsiteY91" fmla="*/ 78378 h 532366"/>
              <a:gd name="connsiteX92" fmla="*/ 21450 w 532366"/>
              <a:gd name="connsiteY92" fmla="*/ 162848 h 532366"/>
              <a:gd name="connsiteX93" fmla="*/ 554 w 532366"/>
              <a:gd name="connsiteY93" fmla="*/ 266294 h 532366"/>
              <a:gd name="connsiteX94" fmla="*/ 35996 w 532366"/>
              <a:gd name="connsiteY94" fmla="*/ 398979 h 532366"/>
              <a:gd name="connsiteX95" fmla="*/ 36439 w 532366"/>
              <a:gd name="connsiteY95" fmla="*/ 399644 h 532366"/>
              <a:gd name="connsiteX96" fmla="*/ 35774 w 532366"/>
              <a:gd name="connsiteY96" fmla="*/ 403705 h 532366"/>
              <a:gd name="connsiteX97" fmla="*/ 35774 w 532366"/>
              <a:gd name="connsiteY97" fmla="*/ 483449 h 532366"/>
              <a:gd name="connsiteX98" fmla="*/ 49065 w 532366"/>
              <a:gd name="connsiteY98" fmla="*/ 496740 h 532366"/>
              <a:gd name="connsiteX99" fmla="*/ 128809 w 532366"/>
              <a:gd name="connsiteY99" fmla="*/ 496740 h 532366"/>
              <a:gd name="connsiteX100" fmla="*/ 142100 w 532366"/>
              <a:gd name="connsiteY100" fmla="*/ 483449 h 532366"/>
              <a:gd name="connsiteX101" fmla="*/ 142100 w 532366"/>
              <a:gd name="connsiteY101" fmla="*/ 403705 h 532366"/>
              <a:gd name="connsiteX102" fmla="*/ 128735 w 532366"/>
              <a:gd name="connsiteY102" fmla="*/ 390562 h 532366"/>
              <a:gd name="connsiteX103" fmla="*/ 115444 w 532366"/>
              <a:gd name="connsiteY103" fmla="*/ 470306 h 532366"/>
              <a:gd name="connsiteX104" fmla="*/ 62282 w 532366"/>
              <a:gd name="connsiteY104" fmla="*/ 470306 h 532366"/>
              <a:gd name="connsiteX105" fmla="*/ 62282 w 532366"/>
              <a:gd name="connsiteY105" fmla="*/ 417143 h 532366"/>
              <a:gd name="connsiteX106" fmla="*/ 115444 w 532366"/>
              <a:gd name="connsiteY106" fmla="*/ 417143 h 532366"/>
              <a:gd name="connsiteX107" fmla="*/ 115444 w 532366"/>
              <a:gd name="connsiteY107" fmla="*/ 470306 h 532366"/>
              <a:gd name="connsiteX108" fmla="*/ 496075 w 532366"/>
              <a:gd name="connsiteY108" fmla="*/ 132648 h 532366"/>
              <a:gd name="connsiteX109" fmla="*/ 496592 w 532366"/>
              <a:gd name="connsiteY109" fmla="*/ 129031 h 532366"/>
              <a:gd name="connsiteX110" fmla="*/ 496592 w 532366"/>
              <a:gd name="connsiteY110" fmla="*/ 49286 h 532366"/>
              <a:gd name="connsiteX111" fmla="*/ 483302 w 532366"/>
              <a:gd name="connsiteY111" fmla="*/ 35996 h 532366"/>
              <a:gd name="connsiteX112" fmla="*/ 403557 w 532366"/>
              <a:gd name="connsiteY112" fmla="*/ 35996 h 532366"/>
              <a:gd name="connsiteX113" fmla="*/ 390267 w 532366"/>
              <a:gd name="connsiteY113" fmla="*/ 49286 h 532366"/>
              <a:gd name="connsiteX114" fmla="*/ 390267 w 532366"/>
              <a:gd name="connsiteY114" fmla="*/ 129031 h 532366"/>
              <a:gd name="connsiteX115" fmla="*/ 403557 w 532366"/>
              <a:gd name="connsiteY115" fmla="*/ 142321 h 532366"/>
              <a:gd name="connsiteX116" fmla="*/ 471044 w 532366"/>
              <a:gd name="connsiteY116" fmla="*/ 142321 h 532366"/>
              <a:gd name="connsiteX117" fmla="*/ 471857 w 532366"/>
              <a:gd name="connsiteY117" fmla="*/ 143946 h 532366"/>
              <a:gd name="connsiteX118" fmla="*/ 505526 w 532366"/>
              <a:gd name="connsiteY118" fmla="*/ 266442 h 532366"/>
              <a:gd name="connsiteX119" fmla="*/ 435455 w 532366"/>
              <a:gd name="connsiteY119" fmla="*/ 435603 h 532366"/>
              <a:gd name="connsiteX120" fmla="*/ 266294 w 532366"/>
              <a:gd name="connsiteY120" fmla="*/ 505674 h 532366"/>
              <a:gd name="connsiteX121" fmla="*/ 203237 w 532366"/>
              <a:gd name="connsiteY121" fmla="*/ 497257 h 532366"/>
              <a:gd name="connsiteX122" fmla="*/ 186919 w 532366"/>
              <a:gd name="connsiteY122" fmla="*/ 506560 h 532366"/>
              <a:gd name="connsiteX123" fmla="*/ 196222 w 532366"/>
              <a:gd name="connsiteY123" fmla="*/ 522878 h 532366"/>
              <a:gd name="connsiteX124" fmla="*/ 266220 w 532366"/>
              <a:gd name="connsiteY124" fmla="*/ 532182 h 532366"/>
              <a:gd name="connsiteX125" fmla="*/ 369666 w 532366"/>
              <a:gd name="connsiteY125" fmla="*/ 511286 h 532366"/>
              <a:gd name="connsiteX126" fmla="*/ 454136 w 532366"/>
              <a:gd name="connsiteY126" fmla="*/ 454357 h 532366"/>
              <a:gd name="connsiteX127" fmla="*/ 511064 w 532366"/>
              <a:gd name="connsiteY127" fmla="*/ 369888 h 532366"/>
              <a:gd name="connsiteX128" fmla="*/ 531960 w 532366"/>
              <a:gd name="connsiteY128" fmla="*/ 266442 h 532366"/>
              <a:gd name="connsiteX129" fmla="*/ 496075 w 532366"/>
              <a:gd name="connsiteY129" fmla="*/ 132648 h 532366"/>
              <a:gd name="connsiteX130" fmla="*/ 470011 w 532366"/>
              <a:gd name="connsiteY130" fmla="*/ 115740 h 532366"/>
              <a:gd name="connsiteX131" fmla="*/ 416848 w 532366"/>
              <a:gd name="connsiteY131" fmla="*/ 115740 h 532366"/>
              <a:gd name="connsiteX132" fmla="*/ 416848 w 532366"/>
              <a:gd name="connsiteY132" fmla="*/ 62577 h 532366"/>
              <a:gd name="connsiteX133" fmla="*/ 470011 w 532366"/>
              <a:gd name="connsiteY133" fmla="*/ 62577 h 532366"/>
              <a:gd name="connsiteX134" fmla="*/ 470011 w 532366"/>
              <a:gd name="connsiteY134" fmla="*/ 115740 h 53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32366" h="532366">
                <a:moveTo>
                  <a:pt x="259353" y="435750"/>
                </a:moveTo>
                <a:cubicBezTo>
                  <a:pt x="259796" y="435750"/>
                  <a:pt x="260239" y="435676"/>
                  <a:pt x="260682" y="435676"/>
                </a:cubicBezTo>
                <a:cubicBezTo>
                  <a:pt x="262528" y="435750"/>
                  <a:pt x="264300" y="435750"/>
                  <a:pt x="266146" y="435750"/>
                </a:cubicBezTo>
                <a:cubicBezTo>
                  <a:pt x="308012" y="435750"/>
                  <a:pt x="347515" y="420688"/>
                  <a:pt x="378526" y="393072"/>
                </a:cubicBezTo>
                <a:cubicBezTo>
                  <a:pt x="380003" y="392334"/>
                  <a:pt x="381406" y="391227"/>
                  <a:pt x="382440" y="389750"/>
                </a:cubicBezTo>
                <a:cubicBezTo>
                  <a:pt x="382587" y="389528"/>
                  <a:pt x="382661" y="389381"/>
                  <a:pt x="382809" y="389159"/>
                </a:cubicBezTo>
                <a:cubicBezTo>
                  <a:pt x="383843" y="388125"/>
                  <a:pt x="384876" y="387165"/>
                  <a:pt x="385910" y="386132"/>
                </a:cubicBezTo>
                <a:cubicBezTo>
                  <a:pt x="417882" y="354160"/>
                  <a:pt x="435529" y="311630"/>
                  <a:pt x="435529" y="266368"/>
                </a:cubicBezTo>
                <a:cubicBezTo>
                  <a:pt x="435529" y="221106"/>
                  <a:pt x="417882" y="178575"/>
                  <a:pt x="385910" y="146604"/>
                </a:cubicBezTo>
                <a:cubicBezTo>
                  <a:pt x="356080" y="116773"/>
                  <a:pt x="317094" y="99496"/>
                  <a:pt x="275302" y="97207"/>
                </a:cubicBezTo>
                <a:cubicBezTo>
                  <a:pt x="274047" y="96911"/>
                  <a:pt x="272718" y="96837"/>
                  <a:pt x="271389" y="97059"/>
                </a:cubicBezTo>
                <a:cubicBezTo>
                  <a:pt x="269764" y="96985"/>
                  <a:pt x="268214" y="96985"/>
                  <a:pt x="266589" y="96985"/>
                </a:cubicBezTo>
                <a:cubicBezTo>
                  <a:pt x="266146" y="96985"/>
                  <a:pt x="265703" y="96985"/>
                  <a:pt x="265260" y="96985"/>
                </a:cubicBezTo>
                <a:cubicBezTo>
                  <a:pt x="223542" y="97207"/>
                  <a:pt x="184187" y="112343"/>
                  <a:pt x="153323" y="139958"/>
                </a:cubicBezTo>
                <a:cubicBezTo>
                  <a:pt x="152068" y="140697"/>
                  <a:pt x="150960" y="141657"/>
                  <a:pt x="150074" y="142912"/>
                </a:cubicBezTo>
                <a:cubicBezTo>
                  <a:pt x="150074" y="142912"/>
                  <a:pt x="150074" y="142986"/>
                  <a:pt x="150000" y="142986"/>
                </a:cubicBezTo>
                <a:cubicBezTo>
                  <a:pt x="148745" y="144167"/>
                  <a:pt x="147490" y="145349"/>
                  <a:pt x="146308" y="146604"/>
                </a:cubicBezTo>
                <a:cubicBezTo>
                  <a:pt x="114337" y="178575"/>
                  <a:pt x="96690" y="221106"/>
                  <a:pt x="96690" y="266368"/>
                </a:cubicBezTo>
                <a:cubicBezTo>
                  <a:pt x="96690" y="311630"/>
                  <a:pt x="114337" y="354160"/>
                  <a:pt x="146308" y="386132"/>
                </a:cubicBezTo>
                <a:cubicBezTo>
                  <a:pt x="176212" y="416036"/>
                  <a:pt x="215272" y="433314"/>
                  <a:pt x="257138" y="435529"/>
                </a:cubicBezTo>
                <a:cubicBezTo>
                  <a:pt x="257876" y="435676"/>
                  <a:pt x="258615" y="435750"/>
                  <a:pt x="259353" y="435750"/>
                </a:cubicBezTo>
                <a:moveTo>
                  <a:pt x="269469" y="117881"/>
                </a:moveTo>
                <a:cubicBezTo>
                  <a:pt x="287485" y="133609"/>
                  <a:pt x="302474" y="150222"/>
                  <a:pt x="314214" y="167426"/>
                </a:cubicBezTo>
                <a:cubicBezTo>
                  <a:pt x="298413" y="171635"/>
                  <a:pt x="282021" y="173628"/>
                  <a:pt x="265408" y="173333"/>
                </a:cubicBezTo>
                <a:cubicBezTo>
                  <a:pt x="250640" y="173111"/>
                  <a:pt x="236168" y="171118"/>
                  <a:pt x="222139" y="167352"/>
                </a:cubicBezTo>
                <a:cubicBezTo>
                  <a:pt x="234691" y="150148"/>
                  <a:pt x="250493" y="133609"/>
                  <a:pt x="269469" y="117881"/>
                </a:cubicBezTo>
                <a:moveTo>
                  <a:pt x="201613" y="160633"/>
                </a:moveTo>
                <a:cubicBezTo>
                  <a:pt x="192826" y="157163"/>
                  <a:pt x="184335" y="152954"/>
                  <a:pt x="176212" y="148080"/>
                </a:cubicBezTo>
                <a:cubicBezTo>
                  <a:pt x="193343" y="135011"/>
                  <a:pt x="213426" y="125560"/>
                  <a:pt x="235282" y="120908"/>
                </a:cubicBezTo>
                <a:cubicBezTo>
                  <a:pt x="222213" y="133682"/>
                  <a:pt x="210990" y="146973"/>
                  <a:pt x="201613" y="160633"/>
                </a:cubicBezTo>
                <a:moveTo>
                  <a:pt x="304246" y="122607"/>
                </a:moveTo>
                <a:cubicBezTo>
                  <a:pt x="324035" y="127849"/>
                  <a:pt x="342199" y="137079"/>
                  <a:pt x="357852" y="149336"/>
                </a:cubicBezTo>
                <a:cubicBezTo>
                  <a:pt x="350321" y="153692"/>
                  <a:pt x="342568" y="157458"/>
                  <a:pt x="334520" y="160633"/>
                </a:cubicBezTo>
                <a:cubicBezTo>
                  <a:pt x="326102" y="147638"/>
                  <a:pt x="315986" y="134938"/>
                  <a:pt x="304246" y="122607"/>
                </a:cubicBezTo>
                <a:moveTo>
                  <a:pt x="265039" y="194081"/>
                </a:moveTo>
                <a:cubicBezTo>
                  <a:pt x="266146" y="194081"/>
                  <a:pt x="267254" y="194081"/>
                  <a:pt x="268287" y="194081"/>
                </a:cubicBezTo>
                <a:cubicBezTo>
                  <a:pt x="287781" y="194081"/>
                  <a:pt x="306978" y="191275"/>
                  <a:pt x="325364" y="185811"/>
                </a:cubicBezTo>
                <a:cubicBezTo>
                  <a:pt x="337621" y="208553"/>
                  <a:pt x="344488" y="232107"/>
                  <a:pt x="345595" y="256104"/>
                </a:cubicBezTo>
                <a:lnTo>
                  <a:pt x="187066" y="256104"/>
                </a:lnTo>
                <a:cubicBezTo>
                  <a:pt x="189208" y="231960"/>
                  <a:pt x="197034" y="208332"/>
                  <a:pt x="210251" y="185590"/>
                </a:cubicBezTo>
                <a:cubicBezTo>
                  <a:pt x="227898" y="190906"/>
                  <a:pt x="246284" y="193786"/>
                  <a:pt x="265039" y="194081"/>
                </a:cubicBezTo>
                <a:moveTo>
                  <a:pt x="345226" y="276705"/>
                </a:moveTo>
                <a:cubicBezTo>
                  <a:pt x="343085" y="300776"/>
                  <a:pt x="335258" y="324478"/>
                  <a:pt x="322041" y="347146"/>
                </a:cubicBezTo>
                <a:cubicBezTo>
                  <a:pt x="304468" y="341903"/>
                  <a:pt x="286156" y="339023"/>
                  <a:pt x="267475" y="338728"/>
                </a:cubicBezTo>
                <a:cubicBezTo>
                  <a:pt x="246801" y="338359"/>
                  <a:pt x="226422" y="341239"/>
                  <a:pt x="207003" y="347072"/>
                </a:cubicBezTo>
                <a:cubicBezTo>
                  <a:pt x="194746" y="324330"/>
                  <a:pt x="187879" y="300702"/>
                  <a:pt x="186697" y="276779"/>
                </a:cubicBezTo>
                <a:lnTo>
                  <a:pt x="345226" y="276779"/>
                </a:lnTo>
                <a:close/>
                <a:moveTo>
                  <a:pt x="267180" y="359403"/>
                </a:moveTo>
                <a:cubicBezTo>
                  <a:pt x="281874" y="359624"/>
                  <a:pt x="296272" y="361618"/>
                  <a:pt x="310227" y="365310"/>
                </a:cubicBezTo>
                <a:cubicBezTo>
                  <a:pt x="297675" y="382587"/>
                  <a:pt x="281800" y="399127"/>
                  <a:pt x="262897" y="414854"/>
                </a:cubicBezTo>
                <a:cubicBezTo>
                  <a:pt x="244881" y="399127"/>
                  <a:pt x="229966" y="382514"/>
                  <a:pt x="218226" y="365384"/>
                </a:cubicBezTo>
                <a:cubicBezTo>
                  <a:pt x="234027" y="361175"/>
                  <a:pt x="250493" y="359107"/>
                  <a:pt x="267180" y="359403"/>
                </a:cubicBezTo>
                <a:moveTo>
                  <a:pt x="330754" y="372029"/>
                </a:moveTo>
                <a:cubicBezTo>
                  <a:pt x="339540" y="375499"/>
                  <a:pt x="348032" y="379708"/>
                  <a:pt x="356228" y="384581"/>
                </a:cubicBezTo>
                <a:cubicBezTo>
                  <a:pt x="339023" y="397724"/>
                  <a:pt x="318940" y="407175"/>
                  <a:pt x="297010" y="411827"/>
                </a:cubicBezTo>
                <a:cubicBezTo>
                  <a:pt x="310079" y="399053"/>
                  <a:pt x="321303" y="385763"/>
                  <a:pt x="330754" y="372029"/>
                </a:cubicBezTo>
                <a:moveTo>
                  <a:pt x="228120" y="410129"/>
                </a:moveTo>
                <a:cubicBezTo>
                  <a:pt x="208332" y="404886"/>
                  <a:pt x="190168" y="395731"/>
                  <a:pt x="174514" y="383400"/>
                </a:cubicBezTo>
                <a:cubicBezTo>
                  <a:pt x="182046" y="379043"/>
                  <a:pt x="189799" y="375278"/>
                  <a:pt x="197773" y="372029"/>
                </a:cubicBezTo>
                <a:cubicBezTo>
                  <a:pt x="206264" y="385172"/>
                  <a:pt x="216380" y="397872"/>
                  <a:pt x="228120" y="410129"/>
                </a:cubicBezTo>
                <a:moveTo>
                  <a:pt x="372398" y="370330"/>
                </a:moveTo>
                <a:cubicBezTo>
                  <a:pt x="362651" y="364054"/>
                  <a:pt x="352388" y="358738"/>
                  <a:pt x="341829" y="354234"/>
                </a:cubicBezTo>
                <a:cubicBezTo>
                  <a:pt x="355785" y="329351"/>
                  <a:pt x="363907" y="303360"/>
                  <a:pt x="365974" y="276705"/>
                </a:cubicBezTo>
                <a:lnTo>
                  <a:pt x="414485" y="276705"/>
                </a:lnTo>
                <a:cubicBezTo>
                  <a:pt x="411975" y="313033"/>
                  <a:pt x="396395" y="345817"/>
                  <a:pt x="372398" y="370330"/>
                </a:cubicBezTo>
                <a:moveTo>
                  <a:pt x="414485" y="256031"/>
                </a:moveTo>
                <a:lnTo>
                  <a:pt x="366343" y="256031"/>
                </a:lnTo>
                <a:cubicBezTo>
                  <a:pt x="365236" y="229597"/>
                  <a:pt x="358074" y="203606"/>
                  <a:pt x="345078" y="178723"/>
                </a:cubicBezTo>
                <a:cubicBezTo>
                  <a:pt x="354972" y="174588"/>
                  <a:pt x="364571" y="169641"/>
                  <a:pt x="373801" y="163882"/>
                </a:cubicBezTo>
                <a:cubicBezTo>
                  <a:pt x="396986" y="188248"/>
                  <a:pt x="412049" y="220441"/>
                  <a:pt x="414485" y="256031"/>
                </a:cubicBezTo>
                <a:moveTo>
                  <a:pt x="159968" y="162331"/>
                </a:moveTo>
                <a:cubicBezTo>
                  <a:pt x="169715" y="168607"/>
                  <a:pt x="179904" y="173997"/>
                  <a:pt x="190463" y="178428"/>
                </a:cubicBezTo>
                <a:cubicBezTo>
                  <a:pt x="176508" y="203311"/>
                  <a:pt x="168386" y="229375"/>
                  <a:pt x="166318" y="256031"/>
                </a:cubicBezTo>
                <a:lnTo>
                  <a:pt x="117807" y="256031"/>
                </a:lnTo>
                <a:cubicBezTo>
                  <a:pt x="120318" y="219702"/>
                  <a:pt x="135971" y="186845"/>
                  <a:pt x="159968" y="162331"/>
                </a:cubicBezTo>
                <a:moveTo>
                  <a:pt x="117807" y="276705"/>
                </a:moveTo>
                <a:lnTo>
                  <a:pt x="166023" y="276705"/>
                </a:lnTo>
                <a:cubicBezTo>
                  <a:pt x="167130" y="303212"/>
                  <a:pt x="174367" y="329129"/>
                  <a:pt x="187362" y="354086"/>
                </a:cubicBezTo>
                <a:cubicBezTo>
                  <a:pt x="177468" y="358221"/>
                  <a:pt x="167869" y="363168"/>
                  <a:pt x="158639" y="368928"/>
                </a:cubicBezTo>
                <a:cubicBezTo>
                  <a:pt x="135307" y="344561"/>
                  <a:pt x="120244" y="312368"/>
                  <a:pt x="117807" y="276705"/>
                </a:cubicBezTo>
                <a:moveTo>
                  <a:pt x="128735" y="390562"/>
                </a:moveTo>
                <a:lnTo>
                  <a:pt x="60583" y="390562"/>
                </a:lnTo>
                <a:cubicBezTo>
                  <a:pt x="60362" y="388938"/>
                  <a:pt x="59845" y="387313"/>
                  <a:pt x="58959" y="385836"/>
                </a:cubicBezTo>
                <a:cubicBezTo>
                  <a:pt x="38137" y="349730"/>
                  <a:pt x="27061" y="308455"/>
                  <a:pt x="27061" y="266442"/>
                </a:cubicBezTo>
                <a:cubicBezTo>
                  <a:pt x="27061" y="202572"/>
                  <a:pt x="51944" y="142469"/>
                  <a:pt x="97133" y="97281"/>
                </a:cubicBezTo>
                <a:cubicBezTo>
                  <a:pt x="142321" y="52092"/>
                  <a:pt x="202425" y="27209"/>
                  <a:pt x="266294" y="27209"/>
                </a:cubicBezTo>
                <a:cubicBezTo>
                  <a:pt x="287633" y="27209"/>
                  <a:pt x="308824" y="30015"/>
                  <a:pt x="329203" y="35553"/>
                </a:cubicBezTo>
                <a:cubicBezTo>
                  <a:pt x="336292" y="37472"/>
                  <a:pt x="343601" y="33264"/>
                  <a:pt x="345521" y="26175"/>
                </a:cubicBezTo>
                <a:cubicBezTo>
                  <a:pt x="347441" y="19087"/>
                  <a:pt x="343232" y="11777"/>
                  <a:pt x="336144" y="9857"/>
                </a:cubicBezTo>
                <a:cubicBezTo>
                  <a:pt x="313476" y="3729"/>
                  <a:pt x="289996" y="554"/>
                  <a:pt x="266294" y="554"/>
                </a:cubicBezTo>
                <a:cubicBezTo>
                  <a:pt x="230409" y="554"/>
                  <a:pt x="195632" y="7568"/>
                  <a:pt x="162848" y="21450"/>
                </a:cubicBezTo>
                <a:cubicBezTo>
                  <a:pt x="131172" y="34814"/>
                  <a:pt x="102744" y="54012"/>
                  <a:pt x="78378" y="78378"/>
                </a:cubicBezTo>
                <a:cubicBezTo>
                  <a:pt x="53938" y="102818"/>
                  <a:pt x="34814" y="131246"/>
                  <a:pt x="21450" y="162848"/>
                </a:cubicBezTo>
                <a:cubicBezTo>
                  <a:pt x="7568" y="195632"/>
                  <a:pt x="554" y="230409"/>
                  <a:pt x="554" y="266294"/>
                </a:cubicBezTo>
                <a:cubicBezTo>
                  <a:pt x="554" y="312959"/>
                  <a:pt x="12811" y="358812"/>
                  <a:pt x="35996" y="398979"/>
                </a:cubicBezTo>
                <a:cubicBezTo>
                  <a:pt x="36143" y="399201"/>
                  <a:pt x="36291" y="399423"/>
                  <a:pt x="36439" y="399644"/>
                </a:cubicBezTo>
                <a:cubicBezTo>
                  <a:pt x="35996" y="400899"/>
                  <a:pt x="35774" y="402302"/>
                  <a:pt x="35774" y="403705"/>
                </a:cubicBezTo>
                <a:lnTo>
                  <a:pt x="35774" y="483449"/>
                </a:lnTo>
                <a:cubicBezTo>
                  <a:pt x="35774" y="490759"/>
                  <a:pt x="41755" y="496740"/>
                  <a:pt x="49065" y="496740"/>
                </a:cubicBezTo>
                <a:lnTo>
                  <a:pt x="128809" y="496740"/>
                </a:lnTo>
                <a:cubicBezTo>
                  <a:pt x="136119" y="496740"/>
                  <a:pt x="142100" y="490759"/>
                  <a:pt x="142100" y="483449"/>
                </a:cubicBezTo>
                <a:lnTo>
                  <a:pt x="142100" y="403705"/>
                </a:lnTo>
                <a:cubicBezTo>
                  <a:pt x="142026" y="396469"/>
                  <a:pt x="136045" y="390562"/>
                  <a:pt x="128735" y="390562"/>
                </a:cubicBezTo>
                <a:moveTo>
                  <a:pt x="115444" y="470306"/>
                </a:moveTo>
                <a:lnTo>
                  <a:pt x="62282" y="470306"/>
                </a:lnTo>
                <a:lnTo>
                  <a:pt x="62282" y="417143"/>
                </a:lnTo>
                <a:lnTo>
                  <a:pt x="115444" y="417143"/>
                </a:lnTo>
                <a:lnTo>
                  <a:pt x="115444" y="470306"/>
                </a:lnTo>
                <a:close/>
                <a:moveTo>
                  <a:pt x="496075" y="132648"/>
                </a:moveTo>
                <a:cubicBezTo>
                  <a:pt x="496371" y="131467"/>
                  <a:pt x="496592" y="130286"/>
                  <a:pt x="496592" y="129031"/>
                </a:cubicBezTo>
                <a:lnTo>
                  <a:pt x="496592" y="49286"/>
                </a:lnTo>
                <a:cubicBezTo>
                  <a:pt x="496592" y="41977"/>
                  <a:pt x="490611" y="35996"/>
                  <a:pt x="483302" y="35996"/>
                </a:cubicBezTo>
                <a:lnTo>
                  <a:pt x="403557" y="35996"/>
                </a:lnTo>
                <a:cubicBezTo>
                  <a:pt x="396247" y="35996"/>
                  <a:pt x="390267" y="41977"/>
                  <a:pt x="390267" y="49286"/>
                </a:cubicBezTo>
                <a:lnTo>
                  <a:pt x="390267" y="129031"/>
                </a:lnTo>
                <a:cubicBezTo>
                  <a:pt x="390267" y="136340"/>
                  <a:pt x="396247" y="142321"/>
                  <a:pt x="403557" y="142321"/>
                </a:cubicBezTo>
                <a:lnTo>
                  <a:pt x="471044" y="142321"/>
                </a:lnTo>
                <a:cubicBezTo>
                  <a:pt x="471266" y="142838"/>
                  <a:pt x="471561" y="143429"/>
                  <a:pt x="471857" y="143946"/>
                </a:cubicBezTo>
                <a:cubicBezTo>
                  <a:pt x="493860" y="180864"/>
                  <a:pt x="505526" y="223173"/>
                  <a:pt x="505526" y="266442"/>
                </a:cubicBezTo>
                <a:cubicBezTo>
                  <a:pt x="505526" y="330311"/>
                  <a:pt x="480643" y="390414"/>
                  <a:pt x="435455" y="435603"/>
                </a:cubicBezTo>
                <a:cubicBezTo>
                  <a:pt x="390267" y="480791"/>
                  <a:pt x="330163" y="505674"/>
                  <a:pt x="266294" y="505674"/>
                </a:cubicBezTo>
                <a:cubicBezTo>
                  <a:pt x="244881" y="505674"/>
                  <a:pt x="223690" y="502868"/>
                  <a:pt x="203237" y="497257"/>
                </a:cubicBezTo>
                <a:cubicBezTo>
                  <a:pt x="196148" y="495337"/>
                  <a:pt x="188839" y="499472"/>
                  <a:pt x="186919" y="506560"/>
                </a:cubicBezTo>
                <a:cubicBezTo>
                  <a:pt x="184999" y="513648"/>
                  <a:pt x="189134" y="520958"/>
                  <a:pt x="196222" y="522878"/>
                </a:cubicBezTo>
                <a:cubicBezTo>
                  <a:pt x="218964" y="529080"/>
                  <a:pt x="242518" y="532182"/>
                  <a:pt x="266220" y="532182"/>
                </a:cubicBezTo>
                <a:cubicBezTo>
                  <a:pt x="302105" y="532182"/>
                  <a:pt x="336882" y="525167"/>
                  <a:pt x="369666" y="511286"/>
                </a:cubicBezTo>
                <a:cubicBezTo>
                  <a:pt x="401342" y="497921"/>
                  <a:pt x="429770" y="478724"/>
                  <a:pt x="454136" y="454357"/>
                </a:cubicBezTo>
                <a:cubicBezTo>
                  <a:pt x="478576" y="429917"/>
                  <a:pt x="497700" y="401490"/>
                  <a:pt x="511064" y="369888"/>
                </a:cubicBezTo>
                <a:cubicBezTo>
                  <a:pt x="524946" y="337104"/>
                  <a:pt x="531960" y="302327"/>
                  <a:pt x="531960" y="266442"/>
                </a:cubicBezTo>
                <a:cubicBezTo>
                  <a:pt x="532108" y="219260"/>
                  <a:pt x="519629" y="173111"/>
                  <a:pt x="496075" y="132648"/>
                </a:cubicBezTo>
                <a:moveTo>
                  <a:pt x="470011" y="115740"/>
                </a:moveTo>
                <a:lnTo>
                  <a:pt x="416848" y="115740"/>
                </a:lnTo>
                <a:lnTo>
                  <a:pt x="416848" y="62577"/>
                </a:lnTo>
                <a:lnTo>
                  <a:pt x="470011" y="62577"/>
                </a:lnTo>
                <a:lnTo>
                  <a:pt x="470011" y="115740"/>
                </a:lnTo>
                <a:close/>
              </a:path>
            </a:pathLst>
          </a:custGeom>
          <a:solidFill>
            <a:schemeClr val="accent2"/>
          </a:solidFill>
          <a:ln w="9525" cap="flat">
            <a:noFill/>
            <a:prstDash val="solid"/>
            <a:miter/>
          </a:ln>
        </p:spPr>
        <p:txBody>
          <a:bodyPr rtlCol="0" anchor="ctr"/>
          <a:lstStyle/>
          <a:p>
            <a:endParaRPr lang="es-MX" sz="3200" dirty="0">
              <a:highlight>
                <a:srgbClr val="FFFF00"/>
              </a:highlight>
              <a:latin typeface="Century Gothic" panose="020B0502020202020204" pitchFamily="34" charset="0"/>
            </a:endParaRPr>
          </a:p>
        </p:txBody>
      </p:sp>
      <p:sp>
        <p:nvSpPr>
          <p:cNvPr id="34" name="TextBox 33">
            <a:extLst>
              <a:ext uri="{FF2B5EF4-FFF2-40B4-BE49-F238E27FC236}">
                <a16:creationId xmlns:a16="http://schemas.microsoft.com/office/drawing/2014/main" id="{4E796EAA-0476-4A4E-8EA1-6AB39C7590E7}"/>
              </a:ext>
            </a:extLst>
          </p:cNvPr>
          <p:cNvSpPr txBox="1"/>
          <p:nvPr/>
        </p:nvSpPr>
        <p:spPr>
          <a:xfrm>
            <a:off x="3149600" y="577426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450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7376-4DEE-0C4F-90A6-9D8117EB0792}"/>
              </a:ext>
            </a:extLst>
          </p:cNvPr>
          <p:cNvSpPr>
            <a:spLocks noGrp="1"/>
          </p:cNvSpPr>
          <p:nvPr>
            <p:ph type="title"/>
          </p:nvPr>
        </p:nvSpPr>
        <p:spPr>
          <a:xfrm>
            <a:off x="583343" y="776202"/>
            <a:ext cx="10972800" cy="1143000"/>
          </a:xfrm>
        </p:spPr>
        <p:txBody>
          <a:bodyPr/>
          <a:lstStyle/>
          <a:p>
            <a:r>
              <a:rPr lang="en-US" sz="3200" dirty="0">
                <a:solidFill>
                  <a:schemeClr val="bg1"/>
                </a:solidFill>
              </a:rPr>
              <a:t>The Need for Research-based Innovation</a:t>
            </a:r>
            <a:br>
              <a:rPr lang="en-US" dirty="0"/>
            </a:br>
            <a:endParaRPr lang="en-US" dirty="0"/>
          </a:p>
        </p:txBody>
      </p:sp>
      <p:sp>
        <p:nvSpPr>
          <p:cNvPr id="3" name="Content Placeholder 2">
            <a:extLst>
              <a:ext uri="{FF2B5EF4-FFF2-40B4-BE49-F238E27FC236}">
                <a16:creationId xmlns:a16="http://schemas.microsoft.com/office/drawing/2014/main" id="{038EAA11-B652-614F-9FAD-23B0D134F3FF}"/>
              </a:ext>
            </a:extLst>
          </p:cNvPr>
          <p:cNvSpPr>
            <a:spLocks noGrp="1"/>
          </p:cNvSpPr>
          <p:nvPr>
            <p:ph idx="1"/>
          </p:nvPr>
        </p:nvSpPr>
        <p:spPr>
          <a:xfrm>
            <a:off x="621545" y="1772816"/>
            <a:ext cx="10274902" cy="4308981"/>
          </a:xfrm>
        </p:spPr>
        <p:txBody>
          <a:bodyPr/>
          <a:lstStyle/>
          <a:p>
            <a:r>
              <a:rPr lang="en-US" sz="2400" dirty="0"/>
              <a:t>1. Market Demand</a:t>
            </a:r>
          </a:p>
          <a:p>
            <a:pPr lvl="1">
              <a:buFont typeface="Arial" panose="020B0604020202020204" pitchFamily="34" charset="0"/>
              <a:buChar char="•"/>
            </a:pPr>
            <a:r>
              <a:rPr lang="en-US" sz="2400" dirty="0"/>
              <a:t>Research</a:t>
            </a:r>
          </a:p>
          <a:p>
            <a:pPr lvl="2"/>
            <a:r>
              <a:rPr lang="en-US" sz="2000" dirty="0"/>
              <a:t>To understand the level of awareness about Takaful – public, students, business community, corporates and government</a:t>
            </a:r>
          </a:p>
          <a:p>
            <a:pPr lvl="2"/>
            <a:r>
              <a:rPr lang="en-US" sz="2000" dirty="0"/>
              <a:t>To educate – public, students, business community, corporates and government about Takaful</a:t>
            </a:r>
          </a:p>
          <a:p>
            <a:pPr lvl="2"/>
            <a:r>
              <a:rPr lang="en-US" sz="2000" dirty="0"/>
              <a:t>Devise the right promotion and campaign tools </a:t>
            </a:r>
          </a:p>
          <a:p>
            <a:r>
              <a:rPr lang="en-US" sz="2400" dirty="0"/>
              <a:t>2. Product Offering</a:t>
            </a:r>
          </a:p>
          <a:p>
            <a:pPr lvl="1">
              <a:buFont typeface="Arial" panose="020B0604020202020204" pitchFamily="34" charset="0"/>
              <a:buChar char="•"/>
            </a:pPr>
            <a:r>
              <a:rPr lang="en-US" sz="2400" dirty="0"/>
              <a:t>Research</a:t>
            </a:r>
          </a:p>
          <a:p>
            <a:pPr lvl="2"/>
            <a:r>
              <a:rPr lang="en-US" sz="2000" dirty="0"/>
              <a:t>Types of products to meet the demand of the market – general and family</a:t>
            </a:r>
          </a:p>
          <a:p>
            <a:pPr lvl="2"/>
            <a:r>
              <a:rPr lang="en-US" sz="2000" dirty="0"/>
              <a:t>Start with basic simple products and later develop innovative products</a:t>
            </a:r>
          </a:p>
          <a:p>
            <a:pPr lvl="2"/>
            <a:endParaRPr lang="en-US" sz="3400" dirty="0"/>
          </a:p>
          <a:p>
            <a:pPr lvl="2"/>
            <a:endParaRPr lang="en-US" sz="2000" dirty="0"/>
          </a:p>
          <a:p>
            <a:pPr lvl="1">
              <a:buFont typeface="Arial" panose="020B0604020202020204" pitchFamily="34" charset="0"/>
              <a:buChar char="•"/>
            </a:pPr>
            <a:endParaRPr lang="en-US" sz="2400" dirty="0"/>
          </a:p>
          <a:p>
            <a:pPr lvl="1"/>
            <a:endParaRPr lang="en-US" dirty="0"/>
          </a:p>
        </p:txBody>
      </p:sp>
      <p:sp>
        <p:nvSpPr>
          <p:cNvPr id="4" name="Slide Number Placeholder 3">
            <a:extLst>
              <a:ext uri="{FF2B5EF4-FFF2-40B4-BE49-F238E27FC236}">
                <a16:creationId xmlns:a16="http://schemas.microsoft.com/office/drawing/2014/main" id="{C0D237BD-AC44-0E43-86F5-D37E462327EF}"/>
              </a:ext>
            </a:extLst>
          </p:cNvPr>
          <p:cNvSpPr>
            <a:spLocks noGrp="1"/>
          </p:cNvSpPr>
          <p:nvPr>
            <p:ph type="sldNum" sz="quarter" idx="4"/>
          </p:nvPr>
        </p:nvSpPr>
        <p:spPr/>
        <p:txBody>
          <a:bodyPr/>
          <a:lstStyle/>
          <a:p>
            <a:fld id="{8F4D090D-EA94-40C4-A53C-A9B462A19CDB}" type="slidenum">
              <a:rPr lang="en-GB" smtClean="0"/>
              <a:pPr/>
              <a:t>7</a:t>
            </a:fld>
            <a:endParaRPr lang="en-GB" dirty="0"/>
          </a:p>
        </p:txBody>
      </p:sp>
    </p:spTree>
    <p:extLst>
      <p:ext uri="{BB962C8B-B14F-4D97-AF65-F5344CB8AC3E}">
        <p14:creationId xmlns:p14="http://schemas.microsoft.com/office/powerpoint/2010/main" val="358039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7BAA-4D3A-0348-A8E0-7385EFDE2C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4841B1-E82F-C644-AC72-2B17000D2369}"/>
              </a:ext>
            </a:extLst>
          </p:cNvPr>
          <p:cNvSpPr>
            <a:spLocks noGrp="1"/>
          </p:cNvSpPr>
          <p:nvPr>
            <p:ph idx="1"/>
          </p:nvPr>
        </p:nvSpPr>
        <p:spPr/>
        <p:txBody>
          <a:bodyPr>
            <a:normAutofit/>
          </a:bodyPr>
          <a:lstStyle/>
          <a:p>
            <a:r>
              <a:rPr lang="en-US" sz="2400" dirty="0">
                <a:latin typeface="+mn-lt"/>
              </a:rPr>
              <a:t>3. Accessibility</a:t>
            </a:r>
          </a:p>
          <a:p>
            <a:pPr lvl="1">
              <a:buFont typeface="Arial" panose="020B0604020202020204" pitchFamily="34" charset="0"/>
              <a:buChar char="•"/>
            </a:pPr>
            <a:r>
              <a:rPr lang="en-US" sz="2400" dirty="0">
                <a:latin typeface="+mn-lt"/>
              </a:rPr>
              <a:t>Research</a:t>
            </a:r>
          </a:p>
          <a:p>
            <a:pPr lvl="2"/>
            <a:r>
              <a:rPr lang="en-US" sz="2000" dirty="0">
                <a:latin typeface="+mn-lt"/>
              </a:rPr>
              <a:t>How to market the Takaful products? What works and what doesn’t?</a:t>
            </a:r>
          </a:p>
          <a:p>
            <a:pPr lvl="2"/>
            <a:r>
              <a:rPr lang="en-US" sz="2000" dirty="0"/>
              <a:t>Takaful branches, banca Takaful, agents, digital</a:t>
            </a:r>
          </a:p>
          <a:p>
            <a:r>
              <a:rPr lang="en-US" sz="2400" dirty="0">
                <a:latin typeface="+mn-lt"/>
              </a:rPr>
              <a:t>4. Human Capital</a:t>
            </a:r>
          </a:p>
          <a:p>
            <a:pPr lvl="1">
              <a:buFont typeface="Arial" panose="020B0604020202020204" pitchFamily="34" charset="0"/>
              <a:buChar char="•"/>
            </a:pPr>
            <a:r>
              <a:rPr lang="en-US" sz="2400" dirty="0">
                <a:latin typeface="+mn-lt"/>
              </a:rPr>
              <a:t>Talent development</a:t>
            </a:r>
          </a:p>
          <a:p>
            <a:pPr lvl="1">
              <a:buFont typeface="Arial" panose="020B0604020202020204" pitchFamily="34" charset="0"/>
              <a:buChar char="•"/>
            </a:pPr>
            <a:r>
              <a:rPr lang="en-US" sz="2400" dirty="0">
                <a:latin typeface="+mn-lt"/>
              </a:rPr>
              <a:t>Research </a:t>
            </a:r>
          </a:p>
          <a:p>
            <a:pPr lvl="1">
              <a:buFont typeface="Arial" panose="020B0604020202020204" pitchFamily="34" charset="0"/>
              <a:buChar char="•"/>
            </a:pPr>
            <a:r>
              <a:rPr lang="en-US" sz="2400" dirty="0">
                <a:latin typeface="+mn-lt"/>
              </a:rPr>
              <a:t>Others</a:t>
            </a:r>
          </a:p>
        </p:txBody>
      </p:sp>
      <p:sp>
        <p:nvSpPr>
          <p:cNvPr id="4" name="Slide Number Placeholder 3">
            <a:extLst>
              <a:ext uri="{FF2B5EF4-FFF2-40B4-BE49-F238E27FC236}">
                <a16:creationId xmlns:a16="http://schemas.microsoft.com/office/drawing/2014/main" id="{76B2CB4E-F5F4-894A-A330-0EFB71AB602F}"/>
              </a:ext>
            </a:extLst>
          </p:cNvPr>
          <p:cNvSpPr>
            <a:spLocks noGrp="1"/>
          </p:cNvSpPr>
          <p:nvPr>
            <p:ph type="sldNum" sz="quarter" idx="4"/>
          </p:nvPr>
        </p:nvSpPr>
        <p:spPr/>
        <p:txBody>
          <a:bodyPr/>
          <a:lstStyle/>
          <a:p>
            <a:fld id="{8F4D090D-EA94-40C4-A53C-A9B462A19CDB}" type="slidenum">
              <a:rPr lang="en-GB" smtClean="0"/>
              <a:pPr/>
              <a:t>8</a:t>
            </a:fld>
            <a:endParaRPr lang="en-GB" dirty="0"/>
          </a:p>
        </p:txBody>
      </p:sp>
    </p:spTree>
    <p:extLst>
      <p:ext uri="{BB962C8B-B14F-4D97-AF65-F5344CB8AC3E}">
        <p14:creationId xmlns:p14="http://schemas.microsoft.com/office/powerpoint/2010/main" val="258008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957392"/>
          </a:xfrm>
          <a:prstGeom prst="rect">
            <a:avLst/>
          </a:prstGeom>
        </p:spPr>
      </p:pic>
      <p:sp>
        <p:nvSpPr>
          <p:cNvPr id="2" name="Rectangle 1"/>
          <p:cNvSpPr/>
          <p:nvPr/>
        </p:nvSpPr>
        <p:spPr>
          <a:xfrm>
            <a:off x="0" y="-243408"/>
            <a:ext cx="12192000" cy="7650088"/>
          </a:xfrm>
          <a:prstGeom prst="rect">
            <a:avLst/>
          </a:prstGeom>
          <a:solidFill>
            <a:schemeClr val="tx1">
              <a:alpha val="34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7" name="Rectangle 36">
            <a:extLst>
              <a:ext uri="{FF2B5EF4-FFF2-40B4-BE49-F238E27FC236}">
                <a16:creationId xmlns:a16="http://schemas.microsoft.com/office/drawing/2014/main" id="{2A68B966-F92C-47F5-A5D6-D97E6E65870C}"/>
              </a:ext>
            </a:extLst>
          </p:cNvPr>
          <p:cNvSpPr/>
          <p:nvPr/>
        </p:nvSpPr>
        <p:spPr>
          <a:xfrm>
            <a:off x="-1" y="4843561"/>
            <a:ext cx="3852807" cy="81768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effectLst/>
              <a:uLnTx/>
              <a:uFillTx/>
              <a:latin typeface="Arial"/>
              <a:ea typeface="Arial Unicode MS"/>
              <a:cs typeface="+mn-cs"/>
            </a:endParaRPr>
          </a:p>
        </p:txBody>
      </p:sp>
      <p:sp>
        <p:nvSpPr>
          <p:cNvPr id="38" name="Rectangle 37">
            <a:extLst>
              <a:ext uri="{FF2B5EF4-FFF2-40B4-BE49-F238E27FC236}">
                <a16:creationId xmlns:a16="http://schemas.microsoft.com/office/drawing/2014/main" id="{9107C1CA-7CFA-45DA-9A0A-74C813195FC2}"/>
              </a:ext>
            </a:extLst>
          </p:cNvPr>
          <p:cNvSpPr/>
          <p:nvPr/>
        </p:nvSpPr>
        <p:spPr>
          <a:xfrm>
            <a:off x="2999656" y="4843563"/>
            <a:ext cx="3845298" cy="817685"/>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9" name="Rectangle 38">
            <a:extLst>
              <a:ext uri="{FF2B5EF4-FFF2-40B4-BE49-F238E27FC236}">
                <a16:creationId xmlns:a16="http://schemas.microsoft.com/office/drawing/2014/main" id="{83B0790B-28CC-4115-B539-929450D752EF}"/>
              </a:ext>
            </a:extLst>
          </p:cNvPr>
          <p:cNvSpPr/>
          <p:nvPr/>
        </p:nvSpPr>
        <p:spPr>
          <a:xfrm>
            <a:off x="6348426" y="4843563"/>
            <a:ext cx="3845298" cy="817685"/>
          </a:xfrm>
          <a:prstGeom prst="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40" name="Rectangle 39">
            <a:extLst>
              <a:ext uri="{FF2B5EF4-FFF2-40B4-BE49-F238E27FC236}">
                <a16:creationId xmlns:a16="http://schemas.microsoft.com/office/drawing/2014/main" id="{A5583B87-4735-4B11-885C-D62B1226EEED}"/>
              </a:ext>
            </a:extLst>
          </p:cNvPr>
          <p:cNvSpPr/>
          <p:nvPr/>
        </p:nvSpPr>
        <p:spPr>
          <a:xfrm>
            <a:off x="9015795" y="4843561"/>
            <a:ext cx="3176206" cy="817685"/>
          </a:xfrm>
          <a:prstGeom prst="rect">
            <a:avLst/>
          </a:prstGeom>
          <a:solidFill>
            <a:srgbClr val="5EBEE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50" name="TextBox 49">
            <a:extLst>
              <a:ext uri="{FF2B5EF4-FFF2-40B4-BE49-F238E27FC236}">
                <a16:creationId xmlns:a16="http://schemas.microsoft.com/office/drawing/2014/main" id="{4D82CC56-C1A0-407E-BD2E-40927C3640F9}"/>
              </a:ext>
            </a:extLst>
          </p:cNvPr>
          <p:cNvSpPr txBox="1"/>
          <p:nvPr/>
        </p:nvSpPr>
        <p:spPr>
          <a:xfrm>
            <a:off x="697689" y="5078309"/>
            <a:ext cx="3186676" cy="338554"/>
          </a:xfrm>
          <a:prstGeom prst="rect">
            <a:avLst/>
          </a:prstGeom>
          <a:noFill/>
        </p:spPr>
        <p:txBody>
          <a:bodyPr wrap="square" rtlCol="0">
            <a:spAutoFit/>
          </a:bodyPr>
          <a:lstStyle/>
          <a:p>
            <a:pPr defTabSz="914286"/>
            <a:r>
              <a:rPr lang="en-US" altLang="ko-KR" sz="1600" b="1" dirty="0">
                <a:latin typeface="Myriad Pro" panose="020B0503030403020204" pitchFamily="34" charset="0"/>
                <a:ea typeface="Arial Unicode MS"/>
                <a:cs typeface="Arial" panose="020B0604020202020204" pitchFamily="34" charset="0"/>
              </a:rPr>
              <a:t>www.facebook/inceif</a:t>
            </a:r>
            <a:endParaRPr lang="ko-KR" altLang="en-US" sz="1600" b="1" dirty="0">
              <a:latin typeface="Myriad Pro" panose="020B0503030403020204" pitchFamily="34" charset="0"/>
              <a:ea typeface="Arial Unicode MS"/>
              <a:cs typeface="Arial" panose="020B0604020202020204" pitchFamily="34" charset="0"/>
            </a:endParaRPr>
          </a:p>
        </p:txBody>
      </p:sp>
      <p:sp>
        <p:nvSpPr>
          <p:cNvPr id="53" name="TextBox 52">
            <a:extLst>
              <a:ext uri="{FF2B5EF4-FFF2-40B4-BE49-F238E27FC236}">
                <a16:creationId xmlns:a16="http://schemas.microsoft.com/office/drawing/2014/main" id="{7BD4D5D6-D3B8-4BC5-9BB3-40ADC8914172}"/>
              </a:ext>
            </a:extLst>
          </p:cNvPr>
          <p:cNvSpPr txBox="1"/>
          <p:nvPr/>
        </p:nvSpPr>
        <p:spPr>
          <a:xfrm>
            <a:off x="7038607" y="5055139"/>
            <a:ext cx="3186676" cy="338554"/>
          </a:xfrm>
          <a:prstGeom prst="rect">
            <a:avLst/>
          </a:prstGeom>
          <a:noFill/>
        </p:spPr>
        <p:txBody>
          <a:bodyPr wrap="square" rtlCol="0">
            <a:spAutoFit/>
          </a:bodyPr>
          <a:lstStyle/>
          <a:p>
            <a:pPr defTabSz="914286"/>
            <a:r>
              <a:rPr lang="en-US" altLang="ko-KR" sz="1600" b="1" dirty="0">
                <a:latin typeface="Myriad Pro" panose="020B0503030403020204" pitchFamily="34" charset="0"/>
                <a:ea typeface="Arial Unicode MS"/>
                <a:cs typeface="Arial" panose="020B0604020202020204" pitchFamily="34" charset="0"/>
              </a:rPr>
              <a:t>www.twitter/inceif</a:t>
            </a:r>
            <a:endParaRPr lang="ko-KR" altLang="en-US" sz="1600" b="1" dirty="0">
              <a:latin typeface="Myriad Pro" panose="020B0503030403020204" pitchFamily="34" charset="0"/>
              <a:ea typeface="Arial Unicode MS"/>
              <a:cs typeface="Arial" panose="020B0604020202020204" pitchFamily="34" charset="0"/>
            </a:endParaRPr>
          </a:p>
        </p:txBody>
      </p:sp>
      <p:sp>
        <p:nvSpPr>
          <p:cNvPr id="67" name="TextBox 66">
            <a:extLst>
              <a:ext uri="{FF2B5EF4-FFF2-40B4-BE49-F238E27FC236}">
                <a16:creationId xmlns:a16="http://schemas.microsoft.com/office/drawing/2014/main" id="{6EB5C9F4-DFCE-49D0-A6FB-768FA83CB869}"/>
              </a:ext>
            </a:extLst>
          </p:cNvPr>
          <p:cNvSpPr txBox="1"/>
          <p:nvPr/>
        </p:nvSpPr>
        <p:spPr>
          <a:xfrm>
            <a:off x="9672318" y="5048495"/>
            <a:ext cx="2100605" cy="338554"/>
          </a:xfrm>
          <a:prstGeom prst="rect">
            <a:avLst/>
          </a:prstGeom>
          <a:noFill/>
        </p:spPr>
        <p:txBody>
          <a:bodyPr wrap="square" rtlCol="0">
            <a:spAutoFit/>
          </a:bodyPr>
          <a:lstStyle/>
          <a:p>
            <a:pPr defTabSz="914286"/>
            <a:r>
              <a:rPr lang="en-US" altLang="ko-KR" sz="1600" b="1" dirty="0">
                <a:latin typeface="Myriad Pro" panose="020B0503030403020204" pitchFamily="34" charset="0"/>
                <a:ea typeface="Arial Unicode MS"/>
                <a:cs typeface="Arial" panose="020B0604020202020204" pitchFamily="34" charset="0"/>
              </a:rPr>
              <a:t>www.linkedin.com</a:t>
            </a:r>
            <a:endParaRPr lang="ko-KR" altLang="en-US" sz="1600" b="1" dirty="0">
              <a:latin typeface="Myriad Pro" panose="020B0503030403020204" pitchFamily="34" charset="0"/>
              <a:ea typeface="Arial Unicode MS"/>
              <a:cs typeface="Arial" panose="020B0604020202020204" pitchFamily="34" charset="0"/>
            </a:endParaRPr>
          </a:p>
        </p:txBody>
      </p:sp>
      <p:sp>
        <p:nvSpPr>
          <p:cNvPr id="69" name="Rounded Rectangle 8">
            <a:extLst>
              <a:ext uri="{FF2B5EF4-FFF2-40B4-BE49-F238E27FC236}">
                <a16:creationId xmlns:a16="http://schemas.microsoft.com/office/drawing/2014/main" id="{25F735BE-24D5-4AA4-B326-13BFFC9C08BE}"/>
              </a:ext>
            </a:extLst>
          </p:cNvPr>
          <p:cNvSpPr/>
          <p:nvPr/>
        </p:nvSpPr>
        <p:spPr>
          <a:xfrm>
            <a:off x="9151190" y="5038636"/>
            <a:ext cx="450892" cy="45084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0" name="Rounded Rectangle 2">
            <a:extLst>
              <a:ext uri="{FF2B5EF4-FFF2-40B4-BE49-F238E27FC236}">
                <a16:creationId xmlns:a16="http://schemas.microsoft.com/office/drawing/2014/main" id="{432DA876-42AF-424E-A413-BF8119BBCDB6}"/>
              </a:ext>
            </a:extLst>
          </p:cNvPr>
          <p:cNvSpPr/>
          <p:nvPr/>
        </p:nvSpPr>
        <p:spPr>
          <a:xfrm>
            <a:off x="6483821" y="5026340"/>
            <a:ext cx="450841" cy="450841"/>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1" name="Rounded Rectangle 3">
            <a:extLst>
              <a:ext uri="{FF2B5EF4-FFF2-40B4-BE49-F238E27FC236}">
                <a16:creationId xmlns:a16="http://schemas.microsoft.com/office/drawing/2014/main" id="{E6A384FC-1990-4234-8CB4-4E1632F8421F}"/>
              </a:ext>
            </a:extLst>
          </p:cNvPr>
          <p:cNvSpPr>
            <a:spLocks noChangeAspect="1"/>
          </p:cNvSpPr>
          <p:nvPr/>
        </p:nvSpPr>
        <p:spPr>
          <a:xfrm>
            <a:off x="156711" y="5038076"/>
            <a:ext cx="450841" cy="450841"/>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2" name="Rounded Rectangle 5">
            <a:extLst>
              <a:ext uri="{FF2B5EF4-FFF2-40B4-BE49-F238E27FC236}">
                <a16:creationId xmlns:a16="http://schemas.microsoft.com/office/drawing/2014/main" id="{6662E94C-C013-4780-B856-0541F9D5258F}"/>
              </a:ext>
            </a:extLst>
          </p:cNvPr>
          <p:cNvSpPr>
            <a:spLocks noChangeAspect="1"/>
          </p:cNvSpPr>
          <p:nvPr/>
        </p:nvSpPr>
        <p:spPr>
          <a:xfrm>
            <a:off x="3129319" y="5064143"/>
            <a:ext cx="450345" cy="450296"/>
          </a:xfrm>
          <a:custGeom>
            <a:avLst/>
            <a:gdLst/>
            <a:ahLst/>
            <a:cxnLst/>
            <a:rect l="l" t="t" r="r" b="b"/>
            <a:pathLst>
              <a:path w="3960440" h="3960000">
                <a:moveTo>
                  <a:pt x="330865" y="1988701"/>
                </a:moveTo>
                <a:lnTo>
                  <a:pt x="330865" y="3294924"/>
                </a:lnTo>
                <a:cubicBezTo>
                  <a:pt x="330865" y="3484431"/>
                  <a:pt x="484490" y="3638056"/>
                  <a:pt x="673997" y="3638056"/>
                </a:cubicBezTo>
                <a:lnTo>
                  <a:pt x="3286444" y="3638056"/>
                </a:lnTo>
                <a:cubicBezTo>
                  <a:pt x="3475951" y="3638056"/>
                  <a:pt x="3629576" y="3484431"/>
                  <a:pt x="3629576" y="3294924"/>
                </a:cubicBezTo>
                <a:lnTo>
                  <a:pt x="3629576" y="1988701"/>
                </a:lnTo>
                <a:lnTo>
                  <a:pt x="3007776" y="1988701"/>
                </a:lnTo>
                <a:cubicBezTo>
                  <a:pt x="3003504" y="2552442"/>
                  <a:pt x="2545062" y="3007995"/>
                  <a:pt x="1980221" y="3007995"/>
                </a:cubicBezTo>
                <a:cubicBezTo>
                  <a:pt x="1415380" y="3007995"/>
                  <a:pt x="956938" y="2552442"/>
                  <a:pt x="952666" y="1988701"/>
                </a:cubicBezTo>
                <a:close/>
                <a:moveTo>
                  <a:pt x="1980221" y="1247520"/>
                </a:moveTo>
                <a:cubicBezTo>
                  <a:pt x="1575683" y="1247520"/>
                  <a:pt x="1247740" y="1575463"/>
                  <a:pt x="1247740" y="1980001"/>
                </a:cubicBezTo>
                <a:cubicBezTo>
                  <a:pt x="1247740" y="2384539"/>
                  <a:pt x="1575683" y="2712482"/>
                  <a:pt x="1980221" y="2712482"/>
                </a:cubicBezTo>
                <a:cubicBezTo>
                  <a:pt x="2384759" y="2712482"/>
                  <a:pt x="2712702" y="2384539"/>
                  <a:pt x="2712702" y="1980001"/>
                </a:cubicBezTo>
                <a:cubicBezTo>
                  <a:pt x="2712702" y="1575463"/>
                  <a:pt x="2384759" y="1247520"/>
                  <a:pt x="1980221" y="1247520"/>
                </a:cubicBezTo>
                <a:close/>
                <a:moveTo>
                  <a:pt x="3164915" y="346755"/>
                </a:moveTo>
                <a:cubicBezTo>
                  <a:pt x="3096058" y="346755"/>
                  <a:pt x="3040238" y="402575"/>
                  <a:pt x="3040238" y="471432"/>
                </a:cubicBezTo>
                <a:lnTo>
                  <a:pt x="3040238" y="733595"/>
                </a:lnTo>
                <a:cubicBezTo>
                  <a:pt x="3040238" y="802452"/>
                  <a:pt x="3096058" y="858272"/>
                  <a:pt x="3164915" y="858272"/>
                </a:cubicBezTo>
                <a:lnTo>
                  <a:pt x="3427135" y="858272"/>
                </a:lnTo>
                <a:cubicBezTo>
                  <a:pt x="3495992" y="858272"/>
                  <a:pt x="3551812" y="802452"/>
                  <a:pt x="3551812" y="733595"/>
                </a:cubicBezTo>
                <a:lnTo>
                  <a:pt x="3551812" y="471432"/>
                </a:lnTo>
                <a:cubicBezTo>
                  <a:pt x="3551812" y="402575"/>
                  <a:pt x="3495992" y="346755"/>
                  <a:pt x="3427135" y="346755"/>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3" name="TextBox 72">
            <a:extLst>
              <a:ext uri="{FF2B5EF4-FFF2-40B4-BE49-F238E27FC236}">
                <a16:creationId xmlns:a16="http://schemas.microsoft.com/office/drawing/2014/main" id="{4D82CC56-C1A0-407E-BD2E-40927C3640F9}"/>
              </a:ext>
            </a:extLst>
          </p:cNvPr>
          <p:cNvSpPr txBox="1"/>
          <p:nvPr/>
        </p:nvSpPr>
        <p:spPr>
          <a:xfrm>
            <a:off x="3666242" y="5095023"/>
            <a:ext cx="3963979" cy="338554"/>
          </a:xfrm>
          <a:prstGeom prst="rect">
            <a:avLst/>
          </a:prstGeom>
          <a:noFill/>
        </p:spPr>
        <p:txBody>
          <a:bodyPr wrap="square" rtlCol="0">
            <a:spAutoFit/>
          </a:bodyPr>
          <a:lstStyle/>
          <a:p>
            <a:pPr defTabSz="914286"/>
            <a:r>
              <a:rPr lang="en-US" altLang="ko-KR" sz="1600" b="1" dirty="0">
                <a:latin typeface="Myriad Pro" panose="020B0503030403020204" pitchFamily="34" charset="0"/>
                <a:ea typeface="Arial Unicode MS"/>
                <a:cs typeface="Arial" panose="020B0604020202020204" pitchFamily="34" charset="0"/>
              </a:rPr>
              <a:t>www.instagram/inceif_my</a:t>
            </a:r>
            <a:endParaRPr lang="ko-KR" altLang="en-US" sz="1600" b="1" dirty="0">
              <a:latin typeface="Myriad Pro" panose="020B0503030403020204" pitchFamily="34" charset="0"/>
              <a:ea typeface="Arial Unicode MS"/>
              <a:cs typeface="Arial" panose="020B0604020202020204" pitchFamily="34" charset="0"/>
            </a:endParaRPr>
          </a:p>
        </p:txBody>
      </p:sp>
      <p:sp>
        <p:nvSpPr>
          <p:cNvPr id="74" name="TextBox 73"/>
          <p:cNvSpPr txBox="1"/>
          <p:nvPr/>
        </p:nvSpPr>
        <p:spPr>
          <a:xfrm>
            <a:off x="1703512" y="1692223"/>
            <a:ext cx="8490212" cy="2431435"/>
          </a:xfrm>
          <a:prstGeom prst="rect">
            <a:avLst/>
          </a:prstGeom>
          <a:noFill/>
        </p:spPr>
        <p:txBody>
          <a:bodyPr wrap="square" rtlCol="0">
            <a:spAutoFit/>
          </a:bodyPr>
          <a:lstStyle/>
          <a:p>
            <a:pPr algn="ctr"/>
            <a:r>
              <a:rPr lang="en-MY" sz="3200" b="1" dirty="0">
                <a:solidFill>
                  <a:schemeClr val="bg1"/>
                </a:solidFill>
                <a:latin typeface="Myriad Pro" panose="020B0503030403020204" pitchFamily="34" charset="0"/>
                <a:cs typeface="Arial" panose="020B0604020202020204" pitchFamily="34" charset="0"/>
              </a:rPr>
              <a:t>www.inceif.org</a:t>
            </a:r>
          </a:p>
          <a:p>
            <a:pPr algn="ctr"/>
            <a:endParaRPr lang="en-MY" sz="2000" dirty="0">
              <a:solidFill>
                <a:schemeClr val="bg1"/>
              </a:solidFill>
              <a:latin typeface="Myriad Pro" panose="020B0503030403020204" pitchFamily="34" charset="0"/>
              <a:cs typeface="Arial" panose="020B0604020202020204" pitchFamily="34" charset="0"/>
            </a:endParaRPr>
          </a:p>
          <a:p>
            <a:pPr algn="ctr"/>
            <a:r>
              <a:rPr lang="en-MY" sz="2000" dirty="0">
                <a:solidFill>
                  <a:schemeClr val="bg1"/>
                </a:solidFill>
                <a:latin typeface="Myriad Pro" panose="020B0503030403020204" pitchFamily="34" charset="0"/>
                <a:cs typeface="Arial" panose="020B0604020202020204" pitchFamily="34" charset="0"/>
              </a:rPr>
              <a:t>INCEIF, The Global University of Islamic Finance</a:t>
            </a:r>
          </a:p>
          <a:p>
            <a:pPr algn="ctr"/>
            <a:r>
              <a:rPr lang="en-MY" sz="2000" dirty="0">
                <a:solidFill>
                  <a:schemeClr val="bg1"/>
                </a:solidFill>
                <a:latin typeface="Myriad Pro" panose="020B0503030403020204" pitchFamily="34" charset="0"/>
                <a:cs typeface="Arial" panose="020B0604020202020204" pitchFamily="34" charset="0"/>
              </a:rPr>
              <a:t>Lorong </a:t>
            </a:r>
            <a:r>
              <a:rPr lang="en-MY" sz="2000" dirty="0" err="1">
                <a:solidFill>
                  <a:schemeClr val="bg1"/>
                </a:solidFill>
                <a:latin typeface="Myriad Pro" panose="020B0503030403020204" pitchFamily="34" charset="0"/>
                <a:cs typeface="Arial" panose="020B0604020202020204" pitchFamily="34" charset="0"/>
              </a:rPr>
              <a:t>Universiti</a:t>
            </a:r>
            <a:r>
              <a:rPr lang="en-MY" sz="2000" dirty="0">
                <a:solidFill>
                  <a:schemeClr val="bg1"/>
                </a:solidFill>
                <a:latin typeface="Myriad Pro" panose="020B0503030403020204" pitchFamily="34" charset="0"/>
                <a:cs typeface="Arial" panose="020B0604020202020204" pitchFamily="34" charset="0"/>
              </a:rPr>
              <a:t> A, 59100 Kuala Lumpur.</a:t>
            </a:r>
          </a:p>
          <a:p>
            <a:pPr algn="ctr"/>
            <a:endParaRPr lang="en-MY" sz="2000" dirty="0">
              <a:solidFill>
                <a:schemeClr val="bg1"/>
              </a:solidFill>
              <a:latin typeface="Myriad Pro" panose="020B0503030403020204" pitchFamily="34" charset="0"/>
              <a:cs typeface="Arial" panose="020B0604020202020204" pitchFamily="34" charset="0"/>
            </a:endParaRPr>
          </a:p>
          <a:p>
            <a:pPr algn="ctr"/>
            <a:r>
              <a:rPr lang="en-MY" sz="2000" dirty="0">
                <a:solidFill>
                  <a:schemeClr val="bg1"/>
                </a:solidFill>
                <a:latin typeface="Myriad Pro" panose="020B0503030403020204" pitchFamily="34" charset="0"/>
                <a:cs typeface="Arial" panose="020B0604020202020204" pitchFamily="34" charset="0"/>
              </a:rPr>
              <a:t>Tel: </a:t>
            </a:r>
            <a:r>
              <a:rPr lang="en-MY" sz="2000" b="1" dirty="0">
                <a:solidFill>
                  <a:schemeClr val="bg1"/>
                </a:solidFill>
                <a:latin typeface="Myriad Pro" panose="020B0503030403020204" pitchFamily="34" charset="0"/>
                <a:cs typeface="Arial" panose="020B0604020202020204" pitchFamily="34" charset="0"/>
              </a:rPr>
              <a:t>+603 7651 4000</a:t>
            </a:r>
          </a:p>
          <a:p>
            <a:pPr algn="ctr"/>
            <a:r>
              <a:rPr lang="en-MY" sz="2000" dirty="0">
                <a:solidFill>
                  <a:schemeClr val="bg1"/>
                </a:solidFill>
                <a:latin typeface="Myriad Pro" panose="020B0503030403020204" pitchFamily="34" charset="0"/>
                <a:cs typeface="Arial" panose="020B0604020202020204" pitchFamily="34" charset="0"/>
              </a:rPr>
              <a:t>E-mail : </a:t>
            </a:r>
            <a:r>
              <a:rPr lang="en-MY" sz="2000" b="1" dirty="0" err="1">
                <a:solidFill>
                  <a:schemeClr val="bg1"/>
                </a:solidFill>
                <a:latin typeface="Myriad Pro" panose="020B0503030403020204" pitchFamily="34" charset="0"/>
                <a:cs typeface="Arial" panose="020B0604020202020204" pitchFamily="34" charset="0"/>
              </a:rPr>
              <a:t>azmiomar@inceif.org</a:t>
            </a:r>
            <a:endParaRPr lang="en-MY" sz="2000" b="1" dirty="0">
              <a:solidFill>
                <a:schemeClr val="bg1"/>
              </a:solidFill>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736051651"/>
      </p:ext>
    </p:extLst>
  </p:cSld>
  <p:clrMapOvr>
    <a:masterClrMapping/>
  </p:clrMapOvr>
</p:sld>
</file>

<file path=ppt/theme/theme1.xml><?xml version="1.0" encoding="utf-8"?>
<a:theme xmlns:a="http://schemas.openxmlformats.org/drawingml/2006/main" name="Slide Templat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CEIF Corporate Deck - Jan2021" id="{588B20A7-3B94-3946-A93F-A2E361009CB7}" vid="{FDBF7318-EF2D-7240-B9AA-FB7CD0B11526}"/>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CEIF Corporate Deck - Jan2021" id="{588B20A7-3B94-3946-A93F-A2E361009CB7}" vid="{2A21182A-2307-8C4A-AEEE-6C15879607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2012</Template>
  <TotalTime>299</TotalTime>
  <Words>559</Words>
  <Application>Microsoft Macintosh PowerPoint</Application>
  <PresentationFormat>Widescreen</PresentationFormat>
  <Paragraphs>110</Paragraphs>
  <Slides>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Candara</vt:lpstr>
      <vt:lpstr>Century Gothic</vt:lpstr>
      <vt:lpstr>Myriad Pro</vt:lpstr>
      <vt:lpstr>Myriad Pro Light</vt:lpstr>
      <vt:lpstr>Slide Template 2012</vt:lpstr>
      <vt:lpstr>Contents Slide Master</vt:lpstr>
      <vt:lpstr>PowerPoint Presentation</vt:lpstr>
      <vt:lpstr>World’s First And Only University Dedicated To Islamic Finance</vt:lpstr>
      <vt:lpstr>Content</vt:lpstr>
      <vt:lpstr>Introduction</vt:lpstr>
      <vt:lpstr>Introduction</vt:lpstr>
      <vt:lpstr>Critical Success Factors for Takaful</vt:lpstr>
      <vt:lpstr>The Need for Research-based Innovation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azmi omar</dc:creator>
  <cp:lastModifiedBy>azmi omar</cp:lastModifiedBy>
  <cp:revision>50</cp:revision>
  <dcterms:created xsi:type="dcterms:W3CDTF">2021-02-24T14:23:23Z</dcterms:created>
  <dcterms:modified xsi:type="dcterms:W3CDTF">2021-03-18T05:03:52Z</dcterms:modified>
</cp:coreProperties>
</file>